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xls" ContentType="application/vnd.ms-exce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9" r:id="rId2"/>
    <p:sldId id="286" r:id="rId3"/>
    <p:sldId id="270" r:id="rId4"/>
    <p:sldId id="282" r:id="rId5"/>
    <p:sldId id="283" r:id="rId6"/>
    <p:sldId id="271" r:id="rId7"/>
    <p:sldId id="284" r:id="rId8"/>
    <p:sldId id="287" r:id="rId9"/>
    <p:sldId id="289" r:id="rId10"/>
  </p:sldIdLst>
  <p:sldSz cx="9144000" cy="6858000" type="screen4x3"/>
  <p:notesSz cx="7315200" cy="96012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notes"/>
  <p:clrMru>
    <a:srgbClr val="EAEAEA"/>
    <a:srgbClr val="000099"/>
    <a:srgbClr val="00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 autoAdjust="0"/>
    <p:restoredTop sz="94660" autoAdjust="0"/>
  </p:normalViewPr>
  <p:slideViewPr>
    <p:cSldViewPr showGuides="1">
      <p:cViewPr>
        <p:scale>
          <a:sx n="100" d="100"/>
          <a:sy n="100" d="100"/>
        </p:scale>
        <p:origin x="-147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>
        <p:scale>
          <a:sx n="66" d="100"/>
          <a:sy n="66" d="100"/>
        </p:scale>
        <p:origin x="-2196" y="-390"/>
      </p:cViewPr>
      <p:guideLst>
        <p:guide orient="horz" pos="3024"/>
        <p:guide pos="2304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886200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26" tIns="48313" rIns="96626" bIns="48313" numCol="1" anchor="t" anchorCtr="0" compatLnSpc="1">
            <a:prstTxWarp prst="textNoShape">
              <a:avLst/>
            </a:prstTxWarp>
          </a:bodyPr>
          <a:lstStyle>
            <a:lvl1pPr marL="85725" defTabSz="966788">
              <a:defRPr sz="1300">
                <a:latin typeface="Times New Roman" charset="0"/>
              </a:defRPr>
            </a:lvl1pPr>
          </a:lstStyle>
          <a:p>
            <a:pPr>
              <a:defRPr/>
            </a:pPr>
            <a:r>
              <a:rPr lang="es-ES_tradnl"/>
              <a:t>Prácticas seguras para trabajar con el plomo</a:t>
            </a:r>
            <a:r>
              <a:rPr lang="en-US"/>
              <a:t> en </a:t>
            </a:r>
            <a:r>
              <a:rPr lang="en-US" err="1"/>
              <a:t>labores</a:t>
            </a:r>
            <a:r>
              <a:rPr lang="en-US"/>
              <a:t> de </a:t>
            </a:r>
            <a:r>
              <a:rPr lang="en-US" err="1"/>
              <a:t>renovación</a:t>
            </a:r>
            <a:r>
              <a:rPr lang="en-US"/>
              <a:t>, </a:t>
            </a:r>
            <a:r>
              <a:rPr lang="en-US" err="1"/>
              <a:t>reparación</a:t>
            </a:r>
            <a:r>
              <a:rPr lang="en-US"/>
              <a:t> y </a:t>
            </a:r>
            <a:r>
              <a:rPr lang="en-US" err="1"/>
              <a:t>pintura</a:t>
            </a: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4963" y="0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26" tIns="48313" rIns="96626" bIns="48313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>
                <a:latin typeface="Times New Roman" charset="0"/>
              </a:defRPr>
            </a:lvl1pPr>
          </a:lstStyle>
          <a:p>
            <a:pPr>
              <a:defRPr/>
            </a:pPr>
            <a:r>
              <a:rPr lang="en-US"/>
              <a:t>Feb 09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1775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26" tIns="48313" rIns="96626" bIns="48313" numCol="1" anchor="b" anchorCtr="0" compatLnSpc="1">
            <a:prstTxWarp prst="textNoShape">
              <a:avLst/>
            </a:prstTxWarp>
          </a:bodyPr>
          <a:lstStyle>
            <a:lvl1pPr defTabSz="966788">
              <a:defRPr sz="1300">
                <a:latin typeface="Times New Roman" charset="0"/>
              </a:defRPr>
            </a:lvl1pPr>
          </a:lstStyle>
          <a:p>
            <a:pPr>
              <a:defRPr/>
            </a:pPr>
            <a:r>
              <a:rPr lang="en-US"/>
              <a:t>Repaso preliminar 1 – No cite ni haga referencias</a:t>
            </a: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4963" y="9121775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26" tIns="48313" rIns="96626" bIns="48313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>
                <a:latin typeface="Times New Roman" charset="0"/>
              </a:defRPr>
            </a:lvl1pPr>
          </a:lstStyle>
          <a:p>
            <a:pPr>
              <a:defRPr/>
            </a:pPr>
            <a:fld id="{8EB2747F-FB8A-4EE3-B632-7DAC2C688EB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7315200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26" tIns="48313" rIns="96626" bIns="48313" numCol="1" anchor="t" anchorCtr="0" compatLnSpc="1">
            <a:prstTxWarp prst="textNoShape">
              <a:avLst/>
            </a:prstTxWarp>
          </a:bodyPr>
          <a:lstStyle>
            <a:lvl1pPr defTabSz="966788">
              <a:defRPr sz="1200" b="1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  <a:p>
            <a:pPr>
              <a:defRPr/>
            </a:pPr>
            <a:r>
              <a:rPr lang="en-US"/>
              <a:t>     </a:t>
            </a:r>
            <a:r>
              <a:rPr lang="es-ES_tradnl"/>
              <a:t>Prácticas seguras para trabajar con el plomo</a:t>
            </a:r>
            <a:r>
              <a:rPr lang="en-US"/>
              <a:t> en </a:t>
            </a:r>
            <a:r>
              <a:rPr lang="en-US" err="1"/>
              <a:t>labores</a:t>
            </a:r>
            <a:r>
              <a:rPr lang="en-US"/>
              <a:t> de </a:t>
            </a:r>
            <a:r>
              <a:rPr lang="en-US" err="1"/>
              <a:t>renovación</a:t>
            </a:r>
            <a:r>
              <a:rPr lang="en-US"/>
              <a:t>, </a:t>
            </a:r>
            <a:r>
              <a:rPr lang="en-US" err="1"/>
              <a:t>reparación</a:t>
            </a:r>
            <a:r>
              <a:rPr lang="en-US"/>
              <a:t> y </a:t>
            </a:r>
            <a:r>
              <a:rPr lang="en-US" err="1"/>
              <a:t>pintura</a:t>
            </a:r>
            <a:endParaRPr lang="en-US"/>
          </a:p>
        </p:txBody>
      </p:sp>
      <p:sp>
        <p:nvSpPr>
          <p:cNvPr id="11267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304800" y="4572000"/>
            <a:ext cx="6745288" cy="431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26" tIns="48313" rIns="96626" bIns="483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Arial 10 pt</a:t>
            </a:r>
          </a:p>
          <a:p>
            <a:pPr lvl="0"/>
            <a:r>
              <a:rPr lang="en-US" noProof="0" smtClean="0"/>
              <a:t>           Arial 10 pt</a:t>
            </a:r>
          </a:p>
          <a:p>
            <a:pPr lvl="2"/>
            <a:r>
              <a:rPr lang="en-US" noProof="0" smtClean="0"/>
              <a:t>Arial 10 pt</a:t>
            </a:r>
          </a:p>
          <a:p>
            <a:pPr lvl="3"/>
            <a:r>
              <a:rPr lang="en-US" noProof="0" smtClean="0"/>
              <a:t>Arial 10 pt</a:t>
            </a:r>
          </a:p>
          <a:p>
            <a:pPr lvl="4"/>
            <a:r>
              <a:rPr lang="en-US" noProof="0" smtClean="0"/>
              <a:t>Arial 10 pt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4632325" y="8915400"/>
            <a:ext cx="2682875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26" tIns="48313" rIns="96626" bIns="48313" numCol="1" anchor="b" anchorCtr="0" compatLnSpc="1">
            <a:prstTxWarp prst="textNoShape">
              <a:avLst/>
            </a:prstTxWarp>
          </a:bodyPr>
          <a:lstStyle>
            <a:lvl1pPr defTabSz="966788">
              <a:defRPr sz="10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Repaso preliminar 1 – No cite ni haga referencias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04800" y="8915400"/>
            <a:ext cx="1546225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26" tIns="48313" rIns="96626" bIns="48313" numCol="1" anchor="b" anchorCtr="0" compatLnSpc="1">
            <a:prstTxWarp prst="textNoShape">
              <a:avLst/>
            </a:prstTxWarp>
          </a:bodyPr>
          <a:lstStyle>
            <a:lvl1pPr defTabSz="966788">
              <a:defRPr sz="10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5-</a:t>
            </a:r>
            <a:fld id="{122B31E3-7298-48E1-A64B-1FC81D4FA4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dt" idx="1"/>
          </p:nvPr>
        </p:nvSpPr>
        <p:spPr bwMode="auto">
          <a:xfrm>
            <a:off x="2667000" y="8915400"/>
            <a:ext cx="1749425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830" tIns="47414" rIns="94830" bIns="47414" numCol="1" anchor="t" anchorCtr="0" compatLnSpc="1">
            <a:prstTxWarp prst="textNoShape">
              <a:avLst/>
            </a:prstTxWarp>
          </a:bodyPr>
          <a:lstStyle>
            <a:lvl1pPr algn="ctr" defTabSz="946150">
              <a:lnSpc>
                <a:spcPct val="280000"/>
              </a:lnSpc>
              <a:defRPr sz="10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Feb 09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endParaRPr lang="en-US" smtClean="0"/>
          </a:p>
          <a:p>
            <a:r>
              <a:rPr lang="en-US" smtClean="0"/>
              <a:t>     </a:t>
            </a:r>
            <a:r>
              <a:rPr lang="es-ES_tradnl" smtClean="0"/>
              <a:t>Prácticas seguras para trabajar con el plomo</a:t>
            </a:r>
            <a:r>
              <a:rPr lang="en-US" smtClean="0"/>
              <a:t> en labores de renovación, reparación y pintura</a:t>
            </a:r>
          </a:p>
        </p:txBody>
      </p:sp>
      <p:sp>
        <p:nvSpPr>
          <p:cNvPr id="1229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r>
              <a:rPr lang="en-US" smtClean="0"/>
              <a:t>5-</a:t>
            </a:r>
            <a:fld id="{7D369F8A-939D-4E1B-936D-3B01716A8AD2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12292" name="Rectangle 8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en-US" smtClean="0"/>
              <a:t>Octubre de 2011</a:t>
            </a:r>
          </a:p>
        </p:txBody>
      </p:sp>
      <p:sp>
        <p:nvSpPr>
          <p:cNvPr id="12293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800600" cy="3600450"/>
          </a:xfrm>
          <a:ln/>
        </p:spPr>
      </p:sp>
      <p:sp>
        <p:nvSpPr>
          <p:cNvPr id="1229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495800"/>
            <a:ext cx="5978525" cy="4224338"/>
          </a:xfrm>
          <a:noFill/>
          <a:ln/>
        </p:spPr>
        <p:txBody>
          <a:bodyPr/>
          <a:lstStyle/>
          <a:p>
            <a:pPr>
              <a:spcBef>
                <a:spcPct val="10000"/>
              </a:spcBef>
            </a:pPr>
            <a:r>
              <a:rPr lang="en-US" b="1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Requisitos en la regla RRP de la EPA:</a:t>
            </a:r>
          </a:p>
          <a:p>
            <a:pPr>
              <a:spcBef>
                <a:spcPct val="10000"/>
              </a:spcBef>
            </a:pPr>
            <a:endParaRPr lang="en-US" b="1" smtClean="0">
              <a:solidFill>
                <a:srgbClr val="000000"/>
              </a:solidFill>
              <a:cs typeface="Times New Roman" pitchFamily="18" charset="0"/>
              <a:sym typeface="Times New Roman" pitchFamily="18" charset="0"/>
            </a:endParaRPr>
          </a:p>
          <a:p>
            <a:pPr>
              <a:spcBef>
                <a:spcPct val="10000"/>
              </a:spcBef>
            </a:pPr>
            <a:r>
              <a:rPr lang="en-US" sz="1000" b="1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La regla RRP proh</a:t>
            </a:r>
            <a:r>
              <a:rPr lang="en-US" sz="10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í</a:t>
            </a:r>
            <a:r>
              <a:rPr lang="en-US" sz="1000" b="1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be el uso de ciertas pr</a:t>
            </a:r>
            <a:r>
              <a:rPr lang="en-US" sz="10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sz="1000" b="1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cticas. En este m</a:t>
            </a:r>
            <a:r>
              <a:rPr lang="en-US" sz="10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n-US" sz="1000" b="1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dulo se analizan estas pr</a:t>
            </a:r>
            <a:r>
              <a:rPr lang="en-US" sz="10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sz="1000" b="1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cticas prohibidas. Adem</a:t>
            </a:r>
            <a:r>
              <a:rPr lang="en-US" sz="10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sz="1000" b="1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s, contiene recomendaciones sobre c</a:t>
            </a:r>
            <a:r>
              <a:rPr lang="en-US" sz="10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n-US" sz="1000" b="1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mo reducir el polvo durante las actividades de trabajo que no se requieren o no se incluyen de manera espec</a:t>
            </a:r>
            <a:r>
              <a:rPr lang="en-US" sz="10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í</a:t>
            </a:r>
            <a:r>
              <a:rPr lang="en-US" sz="1000" b="1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fica en la regla RRP.</a:t>
            </a:r>
            <a:r>
              <a:rPr lang="en-US" sz="10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 Las pr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sz="10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cticas que </a:t>
            </a:r>
            <a:r>
              <a:rPr lang="es-ES_tradnl" sz="10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decida</a:t>
            </a:r>
            <a:r>
              <a:rPr lang="en-US" sz="10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 usar en el 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sz="10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rea de trabajo contenida no deben incluir pr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sz="10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cticas prohibidas. Salvo lo mencionado anteriormente, tiene plena libertad de usar las pr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sz="10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cticas que desee para finalizar el trabajo, siempre y cuando el polvo y los escombros gener</a:t>
            </a:r>
            <a:r>
              <a:rPr lang="es-ES_tradnl" sz="10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ados</a:t>
            </a:r>
            <a:r>
              <a:rPr lang="en-US" sz="10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 se mantengan en el 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sz="10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rea de trabajo y no se desplacen a otras 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sz="10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reas o propiedades. Las recomendaciones en esta secci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n-US" sz="10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n le ayudar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sz="10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n a reducir la cantidad de polvo genera</a:t>
            </a:r>
            <a:r>
              <a:rPr lang="es-ES_tradnl" sz="10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da</a:t>
            </a:r>
            <a:r>
              <a:rPr lang="en-US" sz="10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 durante el trabajo. La reducci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n-US" sz="10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n de polvo en el 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sz="10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rea de trabajo har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sz="10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 que el lugar de trabajo sea m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sz="10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s seguro para los empleados y que la limpieza sea m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sz="10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s f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sz="10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cil.</a:t>
            </a:r>
          </a:p>
          <a:p>
            <a:pPr>
              <a:spcBef>
                <a:spcPct val="10000"/>
              </a:spcBef>
            </a:pPr>
            <a:endParaRPr lang="en-US" sz="1000" smtClean="0">
              <a:solidFill>
                <a:srgbClr val="000000"/>
              </a:solidFill>
              <a:cs typeface="Times New Roman" pitchFamily="18" charset="0"/>
              <a:sym typeface="Times New Roman" pitchFamily="18" charset="0"/>
            </a:endParaRPr>
          </a:p>
          <a:p>
            <a:pPr>
              <a:spcBef>
                <a:spcPct val="10000"/>
              </a:spcBef>
            </a:pPr>
            <a:r>
              <a:rPr lang="en-US" b="1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Al finalizar este m</a:t>
            </a:r>
            <a:r>
              <a:rPr lang="en-US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n-US" b="1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dulo </a:t>
            </a:r>
            <a:r>
              <a:rPr lang="es-ES_tradnl" b="1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sabr</a:t>
            </a:r>
            <a:r>
              <a:rPr lang="es-ES_tradnl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b="1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:</a:t>
            </a:r>
          </a:p>
          <a:p>
            <a:pPr marL="228600" lvl="1" indent="-114300">
              <a:spcBef>
                <a:spcPct val="10000"/>
              </a:spcBef>
              <a:buFontTx/>
              <a:buChar char="•"/>
            </a:pP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Qu</a:t>
            </a:r>
            <a:r>
              <a:rPr lang="en-US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é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 pr</a:t>
            </a:r>
            <a:r>
              <a:rPr lang="en-US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cticas de trabajo se proh</a:t>
            </a:r>
            <a:r>
              <a:rPr lang="en-US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í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ben en la regla RRP, debido a que producen cantidades peligrosas de polvo y c</a:t>
            </a:r>
            <a:r>
              <a:rPr lang="en-US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scaras de pintura. </a:t>
            </a:r>
          </a:p>
          <a:p>
            <a:pPr marL="228600" lvl="1" indent="-114300">
              <a:spcBef>
                <a:spcPct val="10000"/>
              </a:spcBef>
              <a:buFontTx/>
              <a:buChar char="•"/>
            </a:pP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Qu</a:t>
            </a:r>
            <a:r>
              <a:rPr lang="en-US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é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 pr</a:t>
            </a:r>
            <a:r>
              <a:rPr lang="en-US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cticas </a:t>
            </a:r>
            <a:r>
              <a:rPr lang="es-ES_tradnl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debe 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usar para controlar el polvo, los escombros o las c</a:t>
            </a:r>
            <a:r>
              <a:rPr lang="en-US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scaras de pintura; y</a:t>
            </a:r>
          </a:p>
          <a:p>
            <a:pPr marL="228600" lvl="1" indent="-114300">
              <a:spcBef>
                <a:spcPct val="10000"/>
              </a:spcBef>
              <a:buFontTx/>
              <a:buChar char="•"/>
            </a:pP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Qu</a:t>
            </a:r>
            <a:r>
              <a:rPr lang="en-US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é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 herramientas necesitar</a:t>
            </a:r>
            <a:r>
              <a:rPr lang="en-US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endParaRPr lang="en-US" smtClean="0"/>
          </a:p>
          <a:p>
            <a:r>
              <a:rPr lang="en-US" smtClean="0"/>
              <a:t>     </a:t>
            </a:r>
            <a:r>
              <a:rPr lang="es-ES_tradnl" smtClean="0"/>
              <a:t>Prácticas seguras para trabajar con el plomo</a:t>
            </a:r>
            <a:r>
              <a:rPr lang="en-US" smtClean="0"/>
              <a:t> en labores de renovación, reparación y pintura</a:t>
            </a:r>
          </a:p>
        </p:txBody>
      </p:sp>
      <p:sp>
        <p:nvSpPr>
          <p:cNvPr id="1331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r>
              <a:rPr lang="en-US" smtClean="0"/>
              <a:t>5-</a:t>
            </a:r>
            <a:fld id="{44B03C08-8589-485E-BA50-D95872DC334F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13316" name="Rectangle 8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en-US" smtClean="0"/>
              <a:t>Octubre de 2011</a:t>
            </a:r>
          </a:p>
        </p:txBody>
      </p:sp>
      <p:sp>
        <p:nvSpPr>
          <p:cNvPr id="13317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7388" y="4572000"/>
            <a:ext cx="5899150" cy="4319588"/>
          </a:xfrm>
          <a:noFill/>
          <a:ln/>
        </p:spPr>
        <p:txBody>
          <a:bodyPr/>
          <a:lstStyle/>
          <a:p>
            <a:r>
              <a:rPr lang="en-US" sz="10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Los datos previos forman parte del informe </a:t>
            </a:r>
            <a:r>
              <a:rPr lang="en-US" sz="1000" i="1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Lead Exposure Associated with Renovation and Remodeling Activities: Summary Report</a:t>
            </a:r>
            <a:r>
              <a:rPr lang="en-US" sz="10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 (Exposici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n-US" sz="10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n al plomo </a:t>
            </a:r>
            <a:r>
              <a:rPr lang="es-ES_tradnl" sz="10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relacionada </a:t>
            </a:r>
            <a:r>
              <a:rPr lang="en-US" sz="10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con las actividades de renovaci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n-US" sz="10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n y remodelaci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n-US" sz="10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n: Informe de resumen), preparado por Battelle para la Agencia de Protecci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n-US" sz="10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n Ambiental de los Estados Unidos en mayo de 1997, EPA 747-R-96-005.</a:t>
            </a:r>
          </a:p>
          <a:p>
            <a:endParaRPr lang="en-US" sz="1000" smtClean="0">
              <a:solidFill>
                <a:srgbClr val="000000"/>
              </a:solidFill>
              <a:cs typeface="Times New Roman" pitchFamily="18" charset="0"/>
              <a:sym typeface="Times New Roman" pitchFamily="18" charset="0"/>
            </a:endParaRPr>
          </a:p>
          <a:p>
            <a:r>
              <a:rPr lang="en-US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¡</a:t>
            </a:r>
            <a:r>
              <a:rPr lang="en-US" b="1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Las pr</a:t>
            </a:r>
            <a:r>
              <a:rPr lang="en-US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b="1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cticas de trabajo tradicionales generan cantidades de polvo m</a:t>
            </a:r>
            <a:r>
              <a:rPr lang="en-US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b="1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s grandes!</a:t>
            </a:r>
          </a:p>
          <a:p>
            <a:pPr marL="342900" lvl="1" indent="-228600">
              <a:buFontTx/>
              <a:buChar char="•"/>
            </a:pPr>
            <a:r>
              <a:rPr lang="en-US" sz="9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Esta tabla muestra las cantidades de polvo con plomo que se generan mediante tres pr</a:t>
            </a:r>
            <a:r>
              <a:rPr lang="en-US" sz="9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sz="9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cticas comunes de construcci</a:t>
            </a:r>
            <a:r>
              <a:rPr lang="en-US" sz="9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n-US" sz="9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n: lijado manual, lijado el</a:t>
            </a:r>
            <a:r>
              <a:rPr lang="en-US" sz="9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é</a:t>
            </a:r>
            <a:r>
              <a:rPr lang="en-US" sz="9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ctrico y demolici</a:t>
            </a:r>
            <a:r>
              <a:rPr lang="en-US" sz="9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n-US" sz="9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n de interiores. </a:t>
            </a:r>
            <a:r>
              <a:rPr lang="en-US" sz="900" b="1" u="sng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La regla RRP proh</a:t>
            </a:r>
            <a:r>
              <a:rPr lang="en-US" sz="900" b="1" u="sng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í</a:t>
            </a:r>
            <a:r>
              <a:rPr lang="en-US" sz="900" b="1" u="sng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be el uso de lijado, esmerilado, cepillado y corte el</a:t>
            </a:r>
            <a:r>
              <a:rPr lang="en-US" sz="900" b="1" u="sng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é</a:t>
            </a:r>
            <a:r>
              <a:rPr lang="en-US" sz="900" b="1" u="sng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ctrico sin contar con una ventilaci</a:t>
            </a:r>
            <a:r>
              <a:rPr lang="en-US" sz="900" b="1" u="sng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n-US" sz="900" b="1" u="sng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n de captura local con filtro HEPA, ya que estas pr</a:t>
            </a:r>
            <a:r>
              <a:rPr lang="en-US" sz="900" b="1" u="sng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sz="900" b="1" u="sng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cticas producen mucho polvo.</a:t>
            </a:r>
          </a:p>
          <a:p>
            <a:pPr marL="342900" lvl="1" indent="-228600">
              <a:buFontTx/>
              <a:buChar char="•"/>
            </a:pPr>
            <a:r>
              <a:rPr lang="en-US" sz="9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Al utilizar pr</a:t>
            </a:r>
            <a:r>
              <a:rPr lang="en-US" sz="9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sz="9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cticas de trabajo seguras, puede controlar y reducir considerablemente la cantidad de polvo  genera</a:t>
            </a:r>
            <a:r>
              <a:rPr lang="es-ES_tradnl" sz="9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da</a:t>
            </a:r>
            <a:r>
              <a:rPr lang="en-US" sz="9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 en el trabajo. Es importante controlar el polvo con plomo en el lugar de origen, ya que el polvo que se </a:t>
            </a:r>
            <a:r>
              <a:rPr lang="es-ES_tradnl" sz="9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desprende en el a</a:t>
            </a:r>
            <a:r>
              <a:rPr lang="en-US" sz="9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ire se </a:t>
            </a:r>
            <a:r>
              <a:rPr lang="es-ES_tradnl" sz="9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depositar</a:t>
            </a:r>
            <a:r>
              <a:rPr lang="es-ES_tradnl" sz="9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sz="9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 finalmente en el </a:t>
            </a:r>
            <a:r>
              <a:rPr lang="es-ES_tradnl" sz="9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piso</a:t>
            </a:r>
            <a:r>
              <a:rPr lang="en-US" sz="9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. M</a:t>
            </a:r>
            <a:r>
              <a:rPr lang="en-US" sz="9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sz="9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s adelante en este cap</a:t>
            </a:r>
            <a:r>
              <a:rPr lang="en-US" sz="9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í</a:t>
            </a:r>
            <a:r>
              <a:rPr lang="en-US" sz="9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tulo, aprender</a:t>
            </a:r>
            <a:r>
              <a:rPr lang="en-US" sz="9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sz="9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 pr</a:t>
            </a:r>
            <a:r>
              <a:rPr lang="en-US" sz="9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sz="9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cticas de trabajo seguras que pueden reemplazar estas pr</a:t>
            </a:r>
            <a:r>
              <a:rPr lang="en-US" sz="9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sz="9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cticas de trabajo prohibidas. En esta secci</a:t>
            </a:r>
            <a:r>
              <a:rPr lang="en-US" sz="9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n-US" sz="9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n tambi</a:t>
            </a:r>
            <a:r>
              <a:rPr lang="en-US" sz="9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é</a:t>
            </a:r>
            <a:r>
              <a:rPr lang="en-US" sz="9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n encontrar</a:t>
            </a:r>
            <a:r>
              <a:rPr lang="en-US" sz="9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sz="9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 recomendaciones de las mejores pr</a:t>
            </a:r>
            <a:r>
              <a:rPr lang="en-US" sz="9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sz="9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cticas para reducir el polvo en el </a:t>
            </a:r>
            <a:r>
              <a:rPr lang="en-US" sz="9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sz="9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rea de trabajo.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endParaRPr lang="en-US" smtClean="0"/>
          </a:p>
          <a:p>
            <a:r>
              <a:rPr lang="en-US" smtClean="0"/>
              <a:t>     </a:t>
            </a:r>
            <a:r>
              <a:rPr lang="es-ES_tradnl" smtClean="0"/>
              <a:t>Prácticas seguras para trabajar con el plomo</a:t>
            </a:r>
            <a:r>
              <a:rPr lang="en-US" smtClean="0"/>
              <a:t> en labores de renovación, reparación y pintura</a:t>
            </a:r>
          </a:p>
        </p:txBody>
      </p:sp>
      <p:sp>
        <p:nvSpPr>
          <p:cNvPr id="1433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r>
              <a:rPr lang="en-US" smtClean="0"/>
              <a:t>5-</a:t>
            </a:r>
            <a:fld id="{D722B5CF-3408-4CED-9082-2A06AC58587F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14340" name="Rectangle 8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en-US" smtClean="0"/>
              <a:t>Octubre de 2011</a:t>
            </a:r>
          </a:p>
        </p:txBody>
      </p:sp>
      <p:sp>
        <p:nvSpPr>
          <p:cNvPr id="14341" name="Rectangle 1026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2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708025" y="4500563"/>
            <a:ext cx="5899150" cy="4643437"/>
          </a:xfrm>
          <a:noFill/>
          <a:ln/>
        </p:spPr>
        <p:txBody>
          <a:bodyPr/>
          <a:lstStyle/>
          <a:p>
            <a:r>
              <a:rPr lang="en-US" b="1" u="sng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La regla de renovaci</a:t>
            </a:r>
            <a:r>
              <a:rPr lang="en-US" b="1" u="sng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n-US" b="1" u="sng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n, reparaci</a:t>
            </a:r>
            <a:r>
              <a:rPr lang="en-US" b="1" u="sng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n-US" b="1" u="sng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n y pintura no aborda de manera espec</a:t>
            </a:r>
            <a:r>
              <a:rPr lang="en-US" b="1" u="sng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í</a:t>
            </a:r>
            <a:r>
              <a:rPr lang="en-US" b="1" u="sng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fica qu</a:t>
            </a:r>
            <a:r>
              <a:rPr lang="en-US" b="1" u="sng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é</a:t>
            </a:r>
            <a:r>
              <a:rPr lang="en-US" b="1" u="sng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 medidas se deben tomar para reducir la cantidad de polvo genera</a:t>
            </a:r>
            <a:r>
              <a:rPr lang="es-ES_tradnl" b="1" u="sng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da</a:t>
            </a:r>
            <a:r>
              <a:rPr lang="en-US" b="1" u="sng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 en el trabajo. Por el contrario, la regla indica tres pr</a:t>
            </a:r>
            <a:r>
              <a:rPr lang="en-US" b="1" u="sng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b="1" u="sng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cticas prohibidas que no se deben usar en el trabajo.</a:t>
            </a:r>
          </a:p>
          <a:p>
            <a:pPr marL="342900" lvl="1" indent="-228600">
              <a:spcBef>
                <a:spcPct val="10000"/>
              </a:spcBef>
              <a:buFont typeface="Wingdings" pitchFamily="2" charset="2"/>
              <a:buChar char="§"/>
            </a:pP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Quema</a:t>
            </a:r>
            <a:r>
              <a:rPr lang="es-ES_tradnl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r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 </a:t>
            </a:r>
            <a:r>
              <a:rPr lang="es-ES_tradnl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con llama o soplete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.</a:t>
            </a:r>
          </a:p>
          <a:p>
            <a:pPr marL="342900" lvl="1" indent="-228600">
              <a:spcBef>
                <a:spcPct val="10000"/>
              </a:spcBef>
              <a:buFont typeface="Wingdings" pitchFamily="2" charset="2"/>
              <a:buChar char="§"/>
            </a:pP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Pistola de aire caliente </a:t>
            </a:r>
            <a:r>
              <a:rPr lang="es-ES_tradnl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a m</a:t>
            </a:r>
            <a:r>
              <a:rPr lang="es-ES_tradnl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s-ES_tradnl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s de 1,1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00</a:t>
            </a:r>
            <a:r>
              <a:rPr lang="en-US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º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 F</a:t>
            </a:r>
            <a:r>
              <a:rPr lang="en-US" sz="900" b="1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 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(grados Fahrenheit).</a:t>
            </a:r>
          </a:p>
          <a:p>
            <a:pPr marL="342900" lvl="1" indent="-228600">
              <a:spcBef>
                <a:spcPct val="10000"/>
              </a:spcBef>
              <a:buFont typeface="Wingdings" pitchFamily="2" charset="2"/>
              <a:buChar char="§"/>
            </a:pP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Est</a:t>
            </a:r>
            <a:r>
              <a:rPr lang="en-US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 prohibido usar m</a:t>
            </a:r>
            <a:r>
              <a:rPr lang="en-US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quinas que </a:t>
            </a:r>
            <a:r>
              <a:rPr lang="es-ES_tradnl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quiten 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la pintura a base de plomo mediante una operaci</a:t>
            </a:r>
            <a:r>
              <a:rPr lang="en-US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n a alta velocidad, tales como lijado, esmerilado, cepillado, uso de </a:t>
            </a:r>
            <a:r>
              <a:rPr lang="es-ES_tradnl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pistolas de aguja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, limpieza con abrasivos o limpieza con chorros de arena, a menos que dichas m</a:t>
            </a:r>
            <a:r>
              <a:rPr lang="en-US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quinas se utilicen con una ventilaci</a:t>
            </a:r>
            <a:r>
              <a:rPr lang="en-US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n de captura local con filtro HEPA acoplad</a:t>
            </a:r>
            <a:r>
              <a:rPr lang="es-ES_tradnl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o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.</a:t>
            </a:r>
          </a:p>
          <a:p>
            <a:pPr>
              <a:spcBef>
                <a:spcPct val="10000"/>
              </a:spcBef>
            </a:pPr>
            <a:r>
              <a:rPr lang="en-US" sz="10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Una clave para minimizar la propagaci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n-US" sz="10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n de polvo y c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sz="10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scaras de pintura es no usar ciertas pr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sz="10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cticas de trabajo tradicionales, que se sabe que producen grandes cantidades de polvo y escombros.</a:t>
            </a:r>
          </a:p>
          <a:p>
            <a:pPr marL="342900" lvl="1" indent="-228600">
              <a:buFontTx/>
              <a:buChar char="•"/>
            </a:pPr>
            <a:r>
              <a:rPr lang="es-ES_tradnl" b="1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Quemar pintura con llama o soplete y </a:t>
            </a:r>
            <a:r>
              <a:rPr lang="en-US" b="1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el uso de una pistola de aire caliente </a:t>
            </a:r>
            <a:r>
              <a:rPr lang="es-ES_tradnl" b="1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a m</a:t>
            </a:r>
            <a:r>
              <a:rPr lang="es-ES_tradnl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s-ES_tradnl" b="1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s de </a:t>
            </a:r>
            <a:r>
              <a:rPr lang="en-US" b="1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1,100</a:t>
            </a:r>
            <a:r>
              <a:rPr lang="en-US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º</a:t>
            </a:r>
            <a:r>
              <a:rPr lang="en-US" b="1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 F </a:t>
            </a:r>
            <a:r>
              <a:rPr lang="en-US" smtClean="0">
                <a:solidFill>
                  <a:srgbClr val="000000"/>
                </a:solidFill>
                <a:cs typeface="Arial" charset="0"/>
                <a:sym typeface="Times New Roman" pitchFamily="18" charset="0"/>
              </a:rPr>
              <a:t>genera part</a:t>
            </a:r>
            <a:r>
              <a:rPr lang="en-US" smtClean="0">
                <a:solidFill>
                  <a:srgbClr val="000000"/>
                </a:solidFill>
                <a:latin typeface="Times New Roman" pitchFamily="18" charset="0"/>
                <a:cs typeface="Arial" charset="0"/>
                <a:sym typeface="Times New Roman" pitchFamily="18" charset="0"/>
              </a:rPr>
              <a:t>í</a:t>
            </a:r>
            <a:r>
              <a:rPr lang="en-US" smtClean="0">
                <a:solidFill>
                  <a:srgbClr val="000000"/>
                </a:solidFill>
                <a:cs typeface="Arial" charset="0"/>
                <a:sym typeface="Times New Roman" pitchFamily="18" charset="0"/>
              </a:rPr>
              <a:t>culas de polvo con plomo muy finas (</a:t>
            </a:r>
            <a:r>
              <a:rPr lang="en-US" smtClean="0">
                <a:solidFill>
                  <a:srgbClr val="000000"/>
                </a:solidFill>
                <a:latin typeface="Times New Roman" pitchFamily="18" charset="0"/>
                <a:cs typeface="Arial" charset="0"/>
                <a:sym typeface="Times New Roman" pitchFamily="18" charset="0"/>
              </a:rPr>
              <a:t>“</a:t>
            </a:r>
            <a:r>
              <a:rPr lang="en-US" smtClean="0">
                <a:solidFill>
                  <a:srgbClr val="000000"/>
                </a:solidFill>
                <a:cs typeface="Arial" charset="0"/>
                <a:sym typeface="Times New Roman" pitchFamily="18" charset="0"/>
              </a:rPr>
              <a:t>humos</a:t>
            </a:r>
            <a:r>
              <a:rPr lang="en-US" smtClean="0">
                <a:solidFill>
                  <a:srgbClr val="000000"/>
                </a:solidFill>
                <a:latin typeface="Times New Roman" pitchFamily="18" charset="0"/>
                <a:cs typeface="Arial" charset="0"/>
                <a:sym typeface="Times New Roman" pitchFamily="18" charset="0"/>
              </a:rPr>
              <a:t>”</a:t>
            </a:r>
            <a:r>
              <a:rPr lang="en-US" smtClean="0">
                <a:solidFill>
                  <a:srgbClr val="000000"/>
                </a:solidFill>
                <a:cs typeface="Arial" charset="0"/>
                <a:sym typeface="Times New Roman" pitchFamily="18" charset="0"/>
              </a:rPr>
              <a:t>) que son peligrosas para los trabajadores si las respiran. Las peque</a:t>
            </a:r>
            <a:r>
              <a:rPr lang="en-US" smtClean="0">
                <a:solidFill>
                  <a:srgbClr val="000000"/>
                </a:solidFill>
                <a:latin typeface="Times New Roman" pitchFamily="18" charset="0"/>
                <a:cs typeface="Arial" charset="0"/>
                <a:sym typeface="Times New Roman" pitchFamily="18" charset="0"/>
              </a:rPr>
              <a:t>ñ</a:t>
            </a:r>
            <a:r>
              <a:rPr lang="en-US" smtClean="0">
                <a:solidFill>
                  <a:srgbClr val="000000"/>
                </a:solidFill>
                <a:cs typeface="Arial" charset="0"/>
                <a:sym typeface="Times New Roman" pitchFamily="18" charset="0"/>
              </a:rPr>
              <a:t>as part</a:t>
            </a:r>
            <a:r>
              <a:rPr lang="en-US" smtClean="0">
                <a:solidFill>
                  <a:srgbClr val="000000"/>
                </a:solidFill>
                <a:latin typeface="Times New Roman" pitchFamily="18" charset="0"/>
                <a:cs typeface="Arial" charset="0"/>
                <a:sym typeface="Times New Roman" pitchFamily="18" charset="0"/>
              </a:rPr>
              <a:t>í</a:t>
            </a:r>
            <a:r>
              <a:rPr lang="en-US" smtClean="0">
                <a:solidFill>
                  <a:srgbClr val="000000"/>
                </a:solidFill>
                <a:cs typeface="Arial" charset="0"/>
                <a:sym typeface="Times New Roman" pitchFamily="18" charset="0"/>
              </a:rPr>
              <a:t>culas de polvo con plomo que se generan al quemar o calentar tambi</a:t>
            </a:r>
            <a:r>
              <a:rPr lang="en-US" smtClean="0">
                <a:solidFill>
                  <a:srgbClr val="000000"/>
                </a:solidFill>
                <a:latin typeface="Times New Roman" pitchFamily="18" charset="0"/>
                <a:cs typeface="Arial" charset="0"/>
                <a:sym typeface="Times New Roman" pitchFamily="18" charset="0"/>
              </a:rPr>
              <a:t>é</a:t>
            </a:r>
            <a:r>
              <a:rPr lang="en-US" smtClean="0">
                <a:solidFill>
                  <a:srgbClr val="000000"/>
                </a:solidFill>
                <a:cs typeface="Arial" charset="0"/>
                <a:sym typeface="Times New Roman" pitchFamily="18" charset="0"/>
              </a:rPr>
              <a:t>n se depositan en las superficies adyacentes y son muy dif</a:t>
            </a:r>
            <a:r>
              <a:rPr lang="en-US" smtClean="0">
                <a:solidFill>
                  <a:srgbClr val="000000"/>
                </a:solidFill>
                <a:latin typeface="Times New Roman" pitchFamily="18" charset="0"/>
                <a:cs typeface="Arial" charset="0"/>
                <a:sym typeface="Times New Roman" pitchFamily="18" charset="0"/>
              </a:rPr>
              <a:t>í</a:t>
            </a:r>
            <a:r>
              <a:rPr lang="en-US" smtClean="0">
                <a:solidFill>
                  <a:srgbClr val="000000"/>
                </a:solidFill>
                <a:cs typeface="Arial" charset="0"/>
                <a:sym typeface="Times New Roman" pitchFamily="18" charset="0"/>
              </a:rPr>
              <a:t>ciles de limpiar.</a:t>
            </a:r>
          </a:p>
          <a:p>
            <a:pPr marL="342900" lvl="1" indent="-228600">
              <a:buFontTx/>
              <a:buChar char="•"/>
            </a:pPr>
            <a:r>
              <a:rPr lang="en-US" b="1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El lijado, el esmerilado y el cepillado el</a:t>
            </a:r>
            <a:r>
              <a:rPr lang="en-US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é</a:t>
            </a:r>
            <a:r>
              <a:rPr lang="en-US" b="1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ctrico, l</a:t>
            </a:r>
            <a:r>
              <a:rPr lang="es-ES_tradnl" b="1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a</a:t>
            </a:r>
            <a:r>
              <a:rPr lang="en-US" b="1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s </a:t>
            </a:r>
            <a:r>
              <a:rPr lang="es-ES_tradnl" b="1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pistolas de aguja</a:t>
            </a:r>
            <a:r>
              <a:rPr lang="en-US" b="1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, la limpieza con abrasivos</a:t>
            </a:r>
            <a:r>
              <a:rPr lang="en-US" smtClean="0">
                <a:solidFill>
                  <a:srgbClr val="000000"/>
                </a:solidFill>
                <a:cs typeface="Arial" charset="0"/>
                <a:sym typeface="Times New Roman" pitchFamily="18" charset="0"/>
              </a:rPr>
              <a:t> </a:t>
            </a:r>
            <a:r>
              <a:rPr lang="en-US" b="1" smtClean="0">
                <a:solidFill>
                  <a:srgbClr val="000000"/>
                </a:solidFill>
                <a:cs typeface="Arial" charset="0"/>
                <a:sym typeface="Times New Roman" pitchFamily="18" charset="0"/>
              </a:rPr>
              <a:t>y</a:t>
            </a:r>
            <a:r>
              <a:rPr lang="en-US" smtClean="0">
                <a:solidFill>
                  <a:srgbClr val="000000"/>
                </a:solidFill>
                <a:cs typeface="Arial" charset="0"/>
                <a:sym typeface="Times New Roman" pitchFamily="18" charset="0"/>
              </a:rPr>
              <a:t> </a:t>
            </a:r>
            <a:r>
              <a:rPr lang="en-US" b="1" smtClean="0">
                <a:solidFill>
                  <a:srgbClr val="000000"/>
                </a:solidFill>
                <a:cs typeface="Arial" charset="0"/>
                <a:sym typeface="Times New Roman" pitchFamily="18" charset="0"/>
              </a:rPr>
              <a:t>la limpieza con chorros de arena</a:t>
            </a:r>
            <a:r>
              <a:rPr lang="en-US" smtClean="0">
                <a:solidFill>
                  <a:srgbClr val="000000"/>
                </a:solidFill>
                <a:cs typeface="Arial" charset="0"/>
                <a:sym typeface="Times New Roman" pitchFamily="18" charset="0"/>
              </a:rPr>
              <a:t> generan una gran cantidad de polvo que flota en el aire y luego se deposita en las superficies interiores y exteriores del </a:t>
            </a:r>
            <a:r>
              <a:rPr lang="en-US" smtClean="0">
                <a:solidFill>
                  <a:srgbClr val="000000"/>
                </a:solidFill>
                <a:latin typeface="Times New Roman" pitchFamily="18" charset="0"/>
                <a:cs typeface="Arial" charset="0"/>
                <a:sym typeface="Times New Roman" pitchFamily="18" charset="0"/>
              </a:rPr>
              <a:t>á</a:t>
            </a:r>
            <a:r>
              <a:rPr lang="en-US" smtClean="0">
                <a:solidFill>
                  <a:srgbClr val="000000"/>
                </a:solidFill>
                <a:cs typeface="Arial" charset="0"/>
                <a:sym typeface="Times New Roman" pitchFamily="18" charset="0"/>
              </a:rPr>
              <a:t>rea de trabajo.  Estas actividades est</a:t>
            </a:r>
            <a:r>
              <a:rPr lang="en-US" smtClean="0">
                <a:solidFill>
                  <a:srgbClr val="000000"/>
                </a:solidFill>
                <a:latin typeface="Times New Roman" pitchFamily="18" charset="0"/>
                <a:cs typeface="Arial" charset="0"/>
                <a:sym typeface="Times New Roman" pitchFamily="18" charset="0"/>
              </a:rPr>
              <a:t>á</a:t>
            </a:r>
            <a:r>
              <a:rPr lang="en-US" smtClean="0">
                <a:solidFill>
                  <a:srgbClr val="000000"/>
                </a:solidFill>
                <a:cs typeface="Arial" charset="0"/>
                <a:sym typeface="Times New Roman" pitchFamily="18" charset="0"/>
              </a:rPr>
              <a:t>n prohibidas, a menos que est</a:t>
            </a:r>
            <a:r>
              <a:rPr lang="en-US" smtClean="0">
                <a:solidFill>
                  <a:srgbClr val="000000"/>
                </a:solidFill>
                <a:latin typeface="Times New Roman" pitchFamily="18" charset="0"/>
                <a:cs typeface="Arial" charset="0"/>
                <a:sym typeface="Times New Roman" pitchFamily="18" charset="0"/>
              </a:rPr>
              <a:t>é</a:t>
            </a:r>
            <a:r>
              <a:rPr lang="en-US" smtClean="0">
                <a:solidFill>
                  <a:srgbClr val="000000"/>
                </a:solidFill>
                <a:cs typeface="Arial" charset="0"/>
                <a:sym typeface="Times New Roman" pitchFamily="18" charset="0"/>
              </a:rPr>
              <a:t>n equipadas con dispositivos de ventilaci</a:t>
            </a:r>
            <a:r>
              <a:rPr lang="en-US" smtClean="0">
                <a:solidFill>
                  <a:srgbClr val="000000"/>
                </a:solidFill>
                <a:latin typeface="Times New Roman" pitchFamily="18" charset="0"/>
                <a:cs typeface="Arial" charset="0"/>
                <a:sym typeface="Times New Roman" pitchFamily="18" charset="0"/>
              </a:rPr>
              <a:t>ó</a:t>
            </a:r>
            <a:r>
              <a:rPr lang="en-US" smtClean="0">
                <a:solidFill>
                  <a:srgbClr val="000000"/>
                </a:solidFill>
                <a:cs typeface="Arial" charset="0"/>
                <a:sym typeface="Times New Roman" pitchFamily="18" charset="0"/>
              </a:rPr>
              <a:t>n de captura local con filtros HEPA, para controlar el escape cargado de polvo.</a:t>
            </a:r>
          </a:p>
          <a:p>
            <a:r>
              <a:rPr lang="en-US" sz="10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Consulte el Ap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é</a:t>
            </a:r>
            <a:r>
              <a:rPr lang="en-US" sz="10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ndice 5 </a:t>
            </a:r>
            <a:r>
              <a:rPr lang="en-US" sz="1000" i="1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Pasos para la renovaci</a:t>
            </a:r>
            <a:r>
              <a:rPr lang="en-US" sz="1000" i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n-US" sz="1000" i="1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n, reparaci</a:t>
            </a:r>
            <a:r>
              <a:rPr lang="en-US" sz="1000" i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n-US" sz="1000" i="1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n y pintura SEGURAS CON EL PLOMO</a:t>
            </a:r>
            <a:r>
              <a:rPr lang="en-US" sz="10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 para obtener m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sz="10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s informaci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n-US" sz="10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n.</a:t>
            </a:r>
          </a:p>
        </p:txBody>
      </p:sp>
      <p:sp>
        <p:nvSpPr>
          <p:cNvPr id="14343" name="Text Box 1029"/>
          <p:cNvSpPr txBox="1">
            <a:spLocks noChangeArrowheads="1"/>
          </p:cNvSpPr>
          <p:nvPr/>
        </p:nvSpPr>
        <p:spPr bwMode="auto">
          <a:xfrm>
            <a:off x="762000" y="8229600"/>
            <a:ext cx="5715000" cy="923925"/>
          </a:xfrm>
          <a:prstGeom prst="rect">
            <a:avLst/>
          </a:prstGeom>
          <a:solidFill>
            <a:srgbClr val="EAEAE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1407" tIns="45703" rIns="91407" bIns="45703">
            <a:spAutoFit/>
          </a:bodyPr>
          <a:lstStyle/>
          <a:p>
            <a:pPr lvl="2">
              <a:spcBef>
                <a:spcPct val="50000"/>
              </a:spcBef>
              <a:buSzPct val="100000"/>
            </a:pPr>
            <a:r>
              <a:rPr lang="en-US" sz="900" b="1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Las pr</a:t>
            </a:r>
            <a:r>
              <a:rPr lang="en-US" sz="900" b="1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sz="900" b="1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cticas que se indican en la diapositiva tambi</a:t>
            </a:r>
            <a:r>
              <a:rPr lang="en-US" sz="900" b="1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é</a:t>
            </a:r>
            <a:r>
              <a:rPr lang="en-US" sz="900" b="1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n est</a:t>
            </a:r>
            <a:r>
              <a:rPr lang="en-US" sz="900" b="1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sz="900" b="1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n prohibidas en las propiedades construidas antes de 1978 con pintura a base de plomo, que reciben ayuda federal para la vivienda.</a:t>
            </a:r>
            <a:r>
              <a:rPr lang="en-US" sz="90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 La regla del Departamento de Vivienda y Urbanismo tambi</a:t>
            </a:r>
            <a:r>
              <a:rPr lang="en-US" sz="90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é</a:t>
            </a:r>
            <a:r>
              <a:rPr lang="en-US" sz="90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n proh</a:t>
            </a:r>
            <a:r>
              <a:rPr lang="en-US" sz="90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í</a:t>
            </a:r>
            <a:r>
              <a:rPr lang="en-US" sz="90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be raspar en seco y lijar </a:t>
            </a:r>
            <a:r>
              <a:rPr lang="en-US" sz="900" u="sng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a mano</a:t>
            </a:r>
            <a:r>
              <a:rPr lang="en-US" sz="90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 en exceso y decapar la pintura en un espacio con poca ventilaci</a:t>
            </a:r>
            <a:r>
              <a:rPr lang="en-US" sz="90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ó</a:t>
            </a:r>
            <a:r>
              <a:rPr lang="en-US" sz="90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n utilizando un decapante vol</a:t>
            </a:r>
            <a:r>
              <a:rPr lang="en-US" sz="90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sz="90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til.  Algunos estados, localidades o tribus tambi</a:t>
            </a:r>
            <a:r>
              <a:rPr lang="en-US" sz="90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é</a:t>
            </a:r>
            <a:r>
              <a:rPr lang="en-US" sz="90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n pueden prohibir estas pr</a:t>
            </a:r>
            <a:r>
              <a:rPr lang="en-US" sz="90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sz="90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cticas.</a:t>
            </a:r>
          </a:p>
        </p:txBody>
      </p:sp>
      <p:pic>
        <p:nvPicPr>
          <p:cNvPr id="14344" name="Picture 1031" descr="HUD-seal-color 300 DPI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8200" y="8305800"/>
            <a:ext cx="71437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endParaRPr lang="en-US" smtClean="0"/>
          </a:p>
          <a:p>
            <a:r>
              <a:rPr lang="en-US" smtClean="0"/>
              <a:t>     </a:t>
            </a:r>
            <a:r>
              <a:rPr lang="es-ES_tradnl" smtClean="0"/>
              <a:t>Prácticas seguras para trabajar con el plomo</a:t>
            </a:r>
            <a:r>
              <a:rPr lang="en-US" smtClean="0"/>
              <a:t> en labores de renovación, reparación y pintura</a:t>
            </a:r>
          </a:p>
        </p:txBody>
      </p:sp>
      <p:sp>
        <p:nvSpPr>
          <p:cNvPr id="1536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r>
              <a:rPr lang="en-US" smtClean="0"/>
              <a:t>5-</a:t>
            </a:r>
            <a:fld id="{9F1C8DE5-710B-4014-B7C4-8E1C94CD96B1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15364" name="Rectangle 8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en-US" smtClean="0"/>
              <a:t>Octubre de 2011</a:t>
            </a:r>
          </a:p>
        </p:txBody>
      </p:sp>
      <p:sp>
        <p:nvSpPr>
          <p:cNvPr id="15365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95400" y="685800"/>
            <a:ext cx="4800600" cy="3600450"/>
          </a:xfrm>
          <a:ln/>
        </p:spPr>
      </p:sp>
      <p:sp>
        <p:nvSpPr>
          <p:cNvPr id="1536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4318000"/>
            <a:ext cx="6324600" cy="4460875"/>
          </a:xfrm>
          <a:noFill/>
          <a:ln/>
        </p:spPr>
        <p:txBody>
          <a:bodyPr/>
          <a:lstStyle/>
          <a:p>
            <a:r>
              <a:rPr lang="en-US" b="1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Solamente se pueden utilizar herramientas el</a:t>
            </a:r>
            <a:r>
              <a:rPr lang="en-US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é</a:t>
            </a:r>
            <a:r>
              <a:rPr lang="en-US" b="1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ctricas equipadas con ventilaci</a:t>
            </a:r>
            <a:r>
              <a:rPr lang="en-US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n-US" b="1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n de captura local con filtro HEPA acoplad</a:t>
            </a:r>
            <a:r>
              <a:rPr lang="es-ES_tradnl" b="1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o</a:t>
            </a:r>
            <a:r>
              <a:rPr lang="en-US" b="1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 cuando hay pintura a base de plomo, o se cree que est</a:t>
            </a:r>
            <a:r>
              <a:rPr lang="en-US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b="1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 presente.</a:t>
            </a:r>
          </a:p>
          <a:p>
            <a:pPr marL="228600" lvl="1" indent="-114300">
              <a:buFontTx/>
              <a:buChar char="•"/>
            </a:pP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Las herramientas el</a:t>
            </a:r>
            <a:r>
              <a:rPr lang="en-US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é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ctricas, como lijadoras, esmeril</a:t>
            </a:r>
            <a:r>
              <a:rPr lang="es-ES_tradnl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adoras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, sierras circulares, sierras alternativas, cepilladoras y taladros producen polvo y escombros. </a:t>
            </a:r>
            <a:r>
              <a:rPr lang="es-ES_tradnl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Como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 son el</a:t>
            </a:r>
            <a:r>
              <a:rPr lang="en-US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é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ctricas, los m</a:t>
            </a:r>
            <a:r>
              <a:rPr lang="en-US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é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todos con humedad no son seguros. Las herramientas neum</a:t>
            </a:r>
            <a:r>
              <a:rPr lang="en-US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ticas y </a:t>
            </a:r>
            <a:r>
              <a:rPr lang="es-ES_tradnl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de pilas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 evitan los peligros de descarga el</a:t>
            </a:r>
            <a:r>
              <a:rPr lang="en-US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é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ctrica. Las herramientas con filtros HEPA acoplados o el uso de cubiertas acopladas a aspiradoras en estas herramientas contienen el peligroso polvo con plomo y las c</a:t>
            </a:r>
            <a:r>
              <a:rPr lang="en-US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scaras de pintura que se generan al usarlas.</a:t>
            </a:r>
          </a:p>
          <a:p>
            <a:pPr marL="228600" lvl="1" indent="-114300">
              <a:buFontTx/>
              <a:buChar char="•"/>
            </a:pP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Las herramientas con ventilaci</a:t>
            </a:r>
            <a:r>
              <a:rPr lang="en-US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n de captura local con filtro HEPA acoplad</a:t>
            </a:r>
            <a:r>
              <a:rPr lang="es-ES_tradnl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o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 </a:t>
            </a:r>
            <a:r>
              <a:rPr lang="es-ES_tradnl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recogen 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y filtran el polvo y los escombros a medida que se generan. Una cubierta en l</a:t>
            </a:r>
            <a:r>
              <a:rPr lang="es-ES_tradnl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a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 cabeza de la herramienta ayuda a contener el polvo y las c</a:t>
            </a:r>
            <a:r>
              <a:rPr lang="en-US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scaras de pintura a medida que la aspiradora los arrastra para almacenarlos de manera segura en el recipiente de la aspiradora. Esto hace que el trabajo sea m</a:t>
            </a:r>
            <a:r>
              <a:rPr lang="en-US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s limpio y seguro.</a:t>
            </a:r>
          </a:p>
          <a:p>
            <a:pPr marL="228600" lvl="1" indent="-114300">
              <a:buFontTx/>
              <a:buChar char="•"/>
            </a:pP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La limpieza con abrasivos es bastante eficaz al retirar grandes </a:t>
            </a:r>
            <a:r>
              <a:rPr lang="en-US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reas de pintura r</a:t>
            </a:r>
            <a:r>
              <a:rPr lang="en-US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pidamente, pero estas pr</a:t>
            </a:r>
            <a:r>
              <a:rPr lang="en-US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cticas requieren equipos especiales de filtraci</a:t>
            </a:r>
            <a:r>
              <a:rPr lang="en-US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n HEPA que contengan el medio de limpieza, el polvo y las c</a:t>
            </a:r>
            <a:r>
              <a:rPr lang="en-US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scaras de pintura sin </a:t>
            </a:r>
            <a:r>
              <a:rPr lang="es-ES_tradnl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desprender 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el polvo al aire o dentro de la contenci</a:t>
            </a:r>
            <a:r>
              <a:rPr lang="en-US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n. </a:t>
            </a:r>
          </a:p>
          <a:p>
            <a:endParaRPr lang="en-US" sz="1000" smtClean="0">
              <a:solidFill>
                <a:srgbClr val="000000"/>
              </a:solidFill>
              <a:cs typeface="Times New Roman" pitchFamily="18" charset="0"/>
              <a:sym typeface="Times New Roman" pitchFamily="18" charset="0"/>
            </a:endParaRPr>
          </a:p>
          <a:p>
            <a:r>
              <a:rPr lang="en-US" b="1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La contenci</a:t>
            </a:r>
            <a:r>
              <a:rPr lang="en-US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n-US" b="1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n es incluso m</a:t>
            </a:r>
            <a:r>
              <a:rPr lang="en-US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b="1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s importante cuando se usan herramientas especializadas.</a:t>
            </a:r>
          </a:p>
          <a:p>
            <a:pPr marL="228600" lvl="1" indent="-114300">
              <a:buFontTx/>
              <a:buChar char="•"/>
            </a:pP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La contenci</a:t>
            </a:r>
            <a:r>
              <a:rPr lang="en-US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n y limpieza correctas son fundamentales incluso cuando se usan herramientas especializadas con filtros HEPA. Estas herramientas generan mucho polvo dentro de un </a:t>
            </a:r>
            <a:r>
              <a:rPr lang="es-ES_tradnl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entorno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 localizado (</a:t>
            </a:r>
            <a:r>
              <a:rPr lang="es-ES_tradnl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vac</a:t>
            </a:r>
            <a:r>
              <a:rPr lang="es-ES_tradnl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í</a:t>
            </a:r>
            <a:r>
              <a:rPr lang="es-ES_tradnl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o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) con presi</a:t>
            </a:r>
            <a:r>
              <a:rPr lang="en-US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n negativa. Si </a:t>
            </a:r>
            <a:r>
              <a:rPr lang="es-ES_tradnl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se destruye el vac</a:t>
            </a:r>
            <a:r>
              <a:rPr lang="es-ES_tradnl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í</a:t>
            </a:r>
            <a:r>
              <a:rPr lang="es-ES_tradnl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o 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o </a:t>
            </a:r>
            <a:r>
              <a:rPr lang="es-ES_tradnl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si 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se rompe el sello </a:t>
            </a:r>
            <a:r>
              <a:rPr lang="es-ES_tradnl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de vac</a:t>
            </a:r>
            <a:r>
              <a:rPr lang="es-ES_tradnl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í</a:t>
            </a:r>
            <a:r>
              <a:rPr lang="es-ES_tradnl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o 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cre</a:t>
            </a:r>
            <a:r>
              <a:rPr lang="es-ES_tradnl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ado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 </a:t>
            </a:r>
            <a:r>
              <a:rPr lang="es-ES_tradnl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por 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la cubierta</a:t>
            </a:r>
            <a:r>
              <a:rPr lang="es-ES_tradnl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 protectora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, </a:t>
            </a:r>
            <a:r>
              <a:rPr lang="es-ES_tradnl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se podr</a:t>
            </a:r>
            <a:r>
              <a:rPr lang="es-ES_tradnl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í</a:t>
            </a:r>
            <a:r>
              <a:rPr lang="es-ES_tradnl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an desprender 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grandes vol</a:t>
            </a:r>
            <a:r>
              <a:rPr lang="en-US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ú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menes de polvo. Sin embargo, las herramientas especializadas con filtro HEPA pueden reducir los niveles de polvo cuando se usan correctamente y pueden ayudar a la producci</a:t>
            </a:r>
            <a:r>
              <a:rPr lang="en-US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n del trabajo, disminuyendo el tiempo de limpieza y los costos.</a:t>
            </a:r>
          </a:p>
          <a:p>
            <a:pPr marL="228600" lvl="1" indent="-114300">
              <a:buFontTx/>
              <a:buChar char="•"/>
            </a:pPr>
            <a:r>
              <a:rPr lang="en-US" smtClean="0">
                <a:solidFill>
                  <a:srgbClr val="000000"/>
                </a:solidFill>
                <a:cs typeface="Arial" charset="0"/>
                <a:sym typeface="Times New Roman" pitchFamily="18" charset="0"/>
              </a:rPr>
              <a:t>Consulte la lista de compras de herramientas y suministros en el Ap</a:t>
            </a:r>
            <a:r>
              <a:rPr lang="en-US" smtClean="0">
                <a:solidFill>
                  <a:srgbClr val="000000"/>
                </a:solidFill>
                <a:latin typeface="Times New Roman" pitchFamily="18" charset="0"/>
                <a:cs typeface="Arial" charset="0"/>
                <a:sym typeface="Times New Roman" pitchFamily="18" charset="0"/>
              </a:rPr>
              <a:t>é</a:t>
            </a:r>
            <a:r>
              <a:rPr lang="en-US" smtClean="0">
                <a:solidFill>
                  <a:srgbClr val="000000"/>
                </a:solidFill>
                <a:cs typeface="Arial" charset="0"/>
                <a:sym typeface="Times New Roman" pitchFamily="18" charset="0"/>
              </a:rPr>
              <a:t>ndice 5 </a:t>
            </a:r>
            <a:r>
              <a:rPr lang="en-US" i="1" smtClean="0">
                <a:solidFill>
                  <a:srgbClr val="000000"/>
                </a:solidFill>
                <a:cs typeface="Arial" charset="0"/>
                <a:sym typeface="Times New Roman" pitchFamily="18" charset="0"/>
              </a:rPr>
              <a:t>Pasos para la renovaci</a:t>
            </a:r>
            <a:r>
              <a:rPr lang="en-US" i="1" smtClean="0">
                <a:solidFill>
                  <a:srgbClr val="000000"/>
                </a:solidFill>
                <a:latin typeface="Times New Roman" pitchFamily="18" charset="0"/>
                <a:cs typeface="Arial" charset="0"/>
                <a:sym typeface="Times New Roman" pitchFamily="18" charset="0"/>
              </a:rPr>
              <a:t>ó</a:t>
            </a:r>
            <a:r>
              <a:rPr lang="en-US" i="1" smtClean="0">
                <a:solidFill>
                  <a:srgbClr val="000000"/>
                </a:solidFill>
                <a:cs typeface="Arial" charset="0"/>
                <a:sym typeface="Times New Roman" pitchFamily="18" charset="0"/>
              </a:rPr>
              <a:t>n, reparaci</a:t>
            </a:r>
            <a:r>
              <a:rPr lang="en-US" i="1" smtClean="0">
                <a:solidFill>
                  <a:srgbClr val="000000"/>
                </a:solidFill>
                <a:latin typeface="Times New Roman" pitchFamily="18" charset="0"/>
                <a:cs typeface="Arial" charset="0"/>
                <a:sym typeface="Times New Roman" pitchFamily="18" charset="0"/>
              </a:rPr>
              <a:t>ó</a:t>
            </a:r>
            <a:r>
              <a:rPr lang="en-US" i="1" smtClean="0">
                <a:solidFill>
                  <a:srgbClr val="000000"/>
                </a:solidFill>
                <a:cs typeface="Arial" charset="0"/>
                <a:sym typeface="Times New Roman" pitchFamily="18" charset="0"/>
              </a:rPr>
              <a:t>n y pintura SEGURAS CON EL PLOMO</a:t>
            </a:r>
            <a:r>
              <a:rPr lang="en-US" smtClean="0">
                <a:solidFill>
                  <a:srgbClr val="000000"/>
                </a:solidFill>
                <a:cs typeface="Arial" charset="0"/>
                <a:sym typeface="Times New Roman" pitchFamily="18" charset="0"/>
              </a:rPr>
              <a:t> para obtener m</a:t>
            </a:r>
            <a:r>
              <a:rPr lang="en-US" smtClean="0">
                <a:solidFill>
                  <a:srgbClr val="000000"/>
                </a:solidFill>
                <a:latin typeface="Times New Roman" pitchFamily="18" charset="0"/>
                <a:cs typeface="Arial" charset="0"/>
                <a:sym typeface="Times New Roman" pitchFamily="18" charset="0"/>
              </a:rPr>
              <a:t>á</a:t>
            </a:r>
            <a:r>
              <a:rPr lang="en-US" smtClean="0">
                <a:solidFill>
                  <a:srgbClr val="000000"/>
                </a:solidFill>
                <a:cs typeface="Arial" charset="0"/>
                <a:sym typeface="Times New Roman" pitchFamily="18" charset="0"/>
              </a:rPr>
              <a:t>s informaci</a:t>
            </a:r>
            <a:r>
              <a:rPr lang="en-US" smtClean="0">
                <a:solidFill>
                  <a:srgbClr val="000000"/>
                </a:solidFill>
                <a:latin typeface="Times New Roman" pitchFamily="18" charset="0"/>
                <a:cs typeface="Arial" charset="0"/>
                <a:sym typeface="Times New Roman" pitchFamily="18" charset="0"/>
              </a:rPr>
              <a:t>ó</a:t>
            </a:r>
            <a:r>
              <a:rPr lang="en-US" smtClean="0">
                <a:solidFill>
                  <a:srgbClr val="000000"/>
                </a:solidFill>
                <a:cs typeface="Arial" charset="0"/>
                <a:sym typeface="Times New Roman" pitchFamily="18" charset="0"/>
              </a:rPr>
              <a:t>n.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endParaRPr lang="en-US" smtClean="0"/>
          </a:p>
          <a:p>
            <a:r>
              <a:rPr lang="en-US" smtClean="0"/>
              <a:t>     </a:t>
            </a:r>
            <a:r>
              <a:rPr lang="es-ES_tradnl" smtClean="0"/>
              <a:t>Prácticas seguras para trabajar con el plomo</a:t>
            </a:r>
            <a:r>
              <a:rPr lang="en-US" smtClean="0"/>
              <a:t> en labores de renovación, reparación y pintura</a:t>
            </a:r>
          </a:p>
        </p:txBody>
      </p:sp>
      <p:sp>
        <p:nvSpPr>
          <p:cNvPr id="1638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r>
              <a:rPr lang="en-US" smtClean="0"/>
              <a:t>5-</a:t>
            </a:r>
            <a:fld id="{257823B0-A079-404F-AAD9-51FBD0FDF101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16388" name="Rectangle 8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en-US" smtClean="0"/>
              <a:t>Octubre de 2011</a:t>
            </a:r>
          </a:p>
        </p:txBody>
      </p:sp>
      <p:sp>
        <p:nvSpPr>
          <p:cNvPr id="16389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19200" y="685800"/>
            <a:ext cx="4800600" cy="3600450"/>
          </a:xfrm>
          <a:ln/>
        </p:spPr>
      </p:sp>
      <p:sp>
        <p:nvSpPr>
          <p:cNvPr id="1639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18000"/>
            <a:ext cx="6096000" cy="4572000"/>
          </a:xfrm>
          <a:noFill/>
          <a:ln/>
        </p:spPr>
        <p:txBody>
          <a:bodyPr/>
          <a:lstStyle/>
          <a:p>
            <a:pPr>
              <a:spcBef>
                <a:spcPct val="10000"/>
              </a:spcBef>
            </a:pPr>
            <a:r>
              <a:rPr lang="en-US" sz="1000" b="1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Los trabajadores deben protegerse.</a:t>
            </a:r>
          </a:p>
          <a:p>
            <a:pPr marL="228600" lvl="1" indent="-114300">
              <a:buFontTx/>
              <a:buChar char="•"/>
            </a:pPr>
            <a:r>
              <a:rPr lang="en-US" sz="900" b="1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Las gorras de pintor </a:t>
            </a:r>
            <a:r>
              <a:rPr lang="en-US" sz="9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son una manera econ</a:t>
            </a:r>
            <a:r>
              <a:rPr lang="en-US" sz="9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n-US" sz="9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mica de mantener el polvo y las c</a:t>
            </a:r>
            <a:r>
              <a:rPr lang="en-US" sz="9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sz="9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scaras de pintura </a:t>
            </a:r>
            <a:r>
              <a:rPr lang="es-ES_tradnl" sz="9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fuera </a:t>
            </a:r>
            <a:r>
              <a:rPr lang="en-US" sz="9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 del cabello del trabajador. Dichas gorras se pueden desechar f</a:t>
            </a:r>
            <a:r>
              <a:rPr lang="en-US" sz="9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sz="9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cilmente y se debe hacer al final de cada d</a:t>
            </a:r>
            <a:r>
              <a:rPr lang="en-US" sz="9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í</a:t>
            </a:r>
            <a:r>
              <a:rPr lang="en-US" sz="9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a o al final del trabajo.</a:t>
            </a:r>
          </a:p>
          <a:p>
            <a:pPr marL="228600" lvl="1" indent="-114300">
              <a:buFontTx/>
              <a:buChar char="•"/>
            </a:pPr>
            <a:r>
              <a:rPr lang="en-US" sz="900" b="1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Los overoles desechables </a:t>
            </a:r>
            <a:r>
              <a:rPr lang="en-US" sz="900" smtClean="0">
                <a:solidFill>
                  <a:srgbClr val="000000"/>
                </a:solidFill>
                <a:cs typeface="Arial" charset="0"/>
                <a:sym typeface="Times New Roman" pitchFamily="18" charset="0"/>
              </a:rPr>
              <a:t>son una buena manera de mantener el polvo fuera de la ropa de calle de los trabajadores y disminuir la posibilidad de llevar polvo mientras caminan de un lado a otro. Los trabajadores se pueden </a:t>
            </a:r>
            <a:r>
              <a:rPr lang="es-ES_tradnl" sz="900" smtClean="0">
                <a:solidFill>
                  <a:srgbClr val="000000"/>
                </a:solidFill>
                <a:cs typeface="Arial" charset="0"/>
                <a:sym typeface="Times New Roman" pitchFamily="18" charset="0"/>
              </a:rPr>
              <a:t>quitar </a:t>
            </a:r>
            <a:r>
              <a:rPr lang="en-US" sz="900" smtClean="0">
                <a:solidFill>
                  <a:srgbClr val="000000"/>
                </a:solidFill>
                <a:cs typeface="Arial" charset="0"/>
                <a:sym typeface="Times New Roman" pitchFamily="18" charset="0"/>
              </a:rPr>
              <a:t>los overoles cuando </a:t>
            </a:r>
            <a:r>
              <a:rPr lang="es-ES_tradnl" sz="900" smtClean="0">
                <a:solidFill>
                  <a:srgbClr val="000000"/>
                </a:solidFill>
                <a:cs typeface="Arial" charset="0"/>
                <a:sym typeface="Times New Roman" pitchFamily="18" charset="0"/>
              </a:rPr>
              <a:t>se marchan de </a:t>
            </a:r>
            <a:r>
              <a:rPr lang="en-US" sz="900" smtClean="0">
                <a:solidFill>
                  <a:srgbClr val="000000"/>
                </a:solidFill>
                <a:cs typeface="Arial" charset="0"/>
                <a:sym typeface="Times New Roman" pitchFamily="18" charset="0"/>
              </a:rPr>
              <a:t>la obra y los pueden guardar en bolsas de pl</a:t>
            </a:r>
            <a:r>
              <a:rPr lang="en-US" sz="900" smtClean="0">
                <a:solidFill>
                  <a:srgbClr val="000000"/>
                </a:solidFill>
                <a:latin typeface="Times New Roman" pitchFamily="18" charset="0"/>
                <a:cs typeface="Arial" charset="0"/>
                <a:sym typeface="Times New Roman" pitchFamily="18" charset="0"/>
              </a:rPr>
              <a:t>á</a:t>
            </a:r>
            <a:r>
              <a:rPr lang="en-US" sz="900" smtClean="0">
                <a:solidFill>
                  <a:srgbClr val="000000"/>
                </a:solidFill>
                <a:cs typeface="Arial" charset="0"/>
                <a:sym typeface="Times New Roman" pitchFamily="18" charset="0"/>
              </a:rPr>
              <a:t>stico </a:t>
            </a:r>
            <a:r>
              <a:rPr lang="es-ES_tradnl" sz="900" smtClean="0">
                <a:solidFill>
                  <a:srgbClr val="000000"/>
                </a:solidFill>
                <a:cs typeface="Arial" charset="0"/>
                <a:sym typeface="Times New Roman" pitchFamily="18" charset="0"/>
              </a:rPr>
              <a:t>por </a:t>
            </a:r>
            <a:r>
              <a:rPr lang="en-US" sz="900" smtClean="0">
                <a:solidFill>
                  <a:srgbClr val="000000"/>
                </a:solidFill>
                <a:cs typeface="Arial" charset="0"/>
                <a:sym typeface="Times New Roman" pitchFamily="18" charset="0"/>
              </a:rPr>
              <a:t>la noche. Recuerde usar una aspiradora HEPA para eliminar el polvo y los </a:t>
            </a:r>
            <a:r>
              <a:rPr lang="es-ES_tradnl" sz="900" smtClean="0">
                <a:solidFill>
                  <a:srgbClr val="000000"/>
                </a:solidFill>
                <a:cs typeface="Arial" charset="0"/>
                <a:sym typeface="Times New Roman" pitchFamily="18" charset="0"/>
              </a:rPr>
              <a:t>residuos </a:t>
            </a:r>
            <a:r>
              <a:rPr lang="en-US" sz="900" smtClean="0">
                <a:solidFill>
                  <a:srgbClr val="000000"/>
                </a:solidFill>
                <a:cs typeface="Arial" charset="0"/>
                <a:sym typeface="Times New Roman" pitchFamily="18" charset="0"/>
              </a:rPr>
              <a:t>de los overoles u otras prendas exteriores ("descontaminaci</a:t>
            </a:r>
            <a:r>
              <a:rPr lang="en-US" sz="900" smtClean="0">
                <a:solidFill>
                  <a:srgbClr val="000000"/>
                </a:solidFill>
                <a:latin typeface="Times New Roman" pitchFamily="18" charset="0"/>
                <a:cs typeface="Arial" charset="0"/>
                <a:sym typeface="Times New Roman" pitchFamily="18" charset="0"/>
              </a:rPr>
              <a:t>ó</a:t>
            </a:r>
            <a:r>
              <a:rPr lang="en-US" sz="900" smtClean="0">
                <a:solidFill>
                  <a:srgbClr val="000000"/>
                </a:solidFill>
                <a:cs typeface="Arial" charset="0"/>
                <a:sym typeface="Times New Roman" pitchFamily="18" charset="0"/>
              </a:rPr>
              <a:t>n en seco") antes de salir del </a:t>
            </a:r>
            <a:r>
              <a:rPr lang="en-US" sz="900" smtClean="0">
                <a:solidFill>
                  <a:srgbClr val="000000"/>
                </a:solidFill>
                <a:latin typeface="Times New Roman" pitchFamily="18" charset="0"/>
                <a:cs typeface="Arial" charset="0"/>
                <a:sym typeface="Times New Roman" pitchFamily="18" charset="0"/>
              </a:rPr>
              <a:t>á</a:t>
            </a:r>
            <a:r>
              <a:rPr lang="en-US" sz="900" smtClean="0">
                <a:solidFill>
                  <a:srgbClr val="000000"/>
                </a:solidFill>
                <a:cs typeface="Arial" charset="0"/>
                <a:sym typeface="Times New Roman" pitchFamily="18" charset="0"/>
              </a:rPr>
              <a:t>rea de trabajo. Para mantener bajos los costos, considere </a:t>
            </a:r>
            <a:r>
              <a:rPr lang="es-ES_tradnl" sz="900" smtClean="0">
                <a:solidFill>
                  <a:srgbClr val="000000"/>
                </a:solidFill>
                <a:cs typeface="Arial" charset="0"/>
                <a:sym typeface="Times New Roman" pitchFamily="18" charset="0"/>
              </a:rPr>
              <a:t>la </a:t>
            </a:r>
            <a:r>
              <a:rPr lang="en-US" sz="900" smtClean="0">
                <a:solidFill>
                  <a:srgbClr val="000000"/>
                </a:solidFill>
                <a:cs typeface="Arial" charset="0"/>
                <a:sym typeface="Times New Roman" pitchFamily="18" charset="0"/>
              </a:rPr>
              <a:t>compra overoles </a:t>
            </a:r>
            <a:r>
              <a:rPr lang="es-ES_tradnl" sz="900" smtClean="0">
                <a:solidFill>
                  <a:srgbClr val="000000"/>
                </a:solidFill>
                <a:cs typeface="Arial" charset="0"/>
                <a:sym typeface="Times New Roman" pitchFamily="18" charset="0"/>
              </a:rPr>
              <a:t>de tama</a:t>
            </a:r>
            <a:r>
              <a:rPr lang="es-ES_tradnl" sz="900" smtClean="0">
                <a:solidFill>
                  <a:srgbClr val="000000"/>
                </a:solidFill>
                <a:latin typeface="Times New Roman" pitchFamily="18" charset="0"/>
                <a:cs typeface="Arial" charset="0"/>
                <a:sym typeface="Times New Roman" pitchFamily="18" charset="0"/>
              </a:rPr>
              <a:t>ñ</a:t>
            </a:r>
            <a:r>
              <a:rPr lang="es-ES_tradnl" sz="900" smtClean="0">
                <a:solidFill>
                  <a:srgbClr val="000000"/>
                </a:solidFill>
                <a:cs typeface="Arial" charset="0"/>
                <a:sym typeface="Times New Roman" pitchFamily="18" charset="0"/>
              </a:rPr>
              <a:t>o </a:t>
            </a:r>
            <a:r>
              <a:rPr lang="en-US" sz="900" smtClean="0">
                <a:solidFill>
                  <a:srgbClr val="000000"/>
                </a:solidFill>
                <a:cs typeface="Arial" charset="0"/>
                <a:sym typeface="Times New Roman" pitchFamily="18" charset="0"/>
              </a:rPr>
              <a:t>extragrande  y ajustarlos al tama</a:t>
            </a:r>
            <a:r>
              <a:rPr lang="en-US" sz="900" smtClean="0">
                <a:solidFill>
                  <a:srgbClr val="000000"/>
                </a:solidFill>
                <a:latin typeface="Times New Roman" pitchFamily="18" charset="0"/>
                <a:cs typeface="Arial" charset="0"/>
                <a:sym typeface="Times New Roman" pitchFamily="18" charset="0"/>
              </a:rPr>
              <a:t>ñ</a:t>
            </a:r>
            <a:r>
              <a:rPr lang="en-US" sz="900" smtClean="0">
                <a:solidFill>
                  <a:srgbClr val="000000"/>
                </a:solidFill>
                <a:cs typeface="Arial" charset="0"/>
                <a:sym typeface="Times New Roman" pitchFamily="18" charset="0"/>
              </a:rPr>
              <a:t>o de un trabajador con cinta </a:t>
            </a:r>
            <a:r>
              <a:rPr lang="es-ES_tradnl" sz="900" smtClean="0">
                <a:solidFill>
                  <a:srgbClr val="000000"/>
                </a:solidFill>
                <a:cs typeface="Arial" charset="0"/>
                <a:sym typeface="Times New Roman" pitchFamily="18" charset="0"/>
              </a:rPr>
              <a:t>adhesiva </a:t>
            </a:r>
            <a:r>
              <a:rPr lang="en-US" sz="900" smtClean="0">
                <a:solidFill>
                  <a:srgbClr val="000000"/>
                </a:solidFill>
                <a:cs typeface="Arial" charset="0"/>
                <a:sym typeface="Times New Roman" pitchFamily="18" charset="0"/>
              </a:rPr>
              <a:t>para conductos. Algunos tienen una capucha para </a:t>
            </a:r>
            <a:r>
              <a:rPr lang="es-ES_tradnl" sz="900" smtClean="0">
                <a:solidFill>
                  <a:srgbClr val="000000"/>
                </a:solidFill>
                <a:cs typeface="Arial" charset="0"/>
                <a:sym typeface="Times New Roman" pitchFamily="18" charset="0"/>
              </a:rPr>
              <a:t>impedir que se deposite po</a:t>
            </a:r>
            <a:r>
              <a:rPr lang="en-US" sz="900" smtClean="0">
                <a:solidFill>
                  <a:srgbClr val="000000"/>
                </a:solidFill>
                <a:cs typeface="Arial" charset="0"/>
                <a:sym typeface="Times New Roman" pitchFamily="18" charset="0"/>
              </a:rPr>
              <a:t>lvo </a:t>
            </a:r>
            <a:r>
              <a:rPr lang="es-ES_tradnl" sz="900" smtClean="0">
                <a:solidFill>
                  <a:srgbClr val="000000"/>
                </a:solidFill>
                <a:cs typeface="Arial" charset="0"/>
                <a:sym typeface="Times New Roman" pitchFamily="18" charset="0"/>
              </a:rPr>
              <a:t>en </a:t>
            </a:r>
            <a:r>
              <a:rPr lang="en-US" sz="900" smtClean="0">
                <a:solidFill>
                  <a:srgbClr val="000000"/>
                </a:solidFill>
                <a:cs typeface="Arial" charset="0"/>
                <a:sym typeface="Times New Roman" pitchFamily="18" charset="0"/>
              </a:rPr>
              <a:t>el cabello.</a:t>
            </a:r>
          </a:p>
          <a:p>
            <a:pPr marL="228600" lvl="1" indent="-114300">
              <a:buFontTx/>
              <a:buChar char="•"/>
            </a:pPr>
            <a:r>
              <a:rPr lang="en-US" sz="900" b="1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Protecci</a:t>
            </a:r>
            <a:r>
              <a:rPr lang="en-US" sz="9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n-US" sz="900" b="1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n respiratoria.</a:t>
            </a:r>
            <a:r>
              <a:rPr lang="en-US" sz="9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  Los empleadores deben considerar que los trabajadores llev</a:t>
            </a:r>
            <a:r>
              <a:rPr lang="es-ES_tradnl" sz="9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en</a:t>
            </a:r>
            <a:r>
              <a:rPr lang="en-US" sz="9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 protecci</a:t>
            </a:r>
            <a:r>
              <a:rPr lang="en-US" sz="9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n-US" sz="9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n respiratoria, como una mascarilla desechable N-100, R-100 </a:t>
            </a:r>
            <a:r>
              <a:rPr lang="en-US" sz="9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n-US" sz="9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 P-100, para evitar que inhalen polvo con plomo. Estas mascarillas son respiradores que filtran part</a:t>
            </a:r>
            <a:r>
              <a:rPr lang="en-US" sz="9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í</a:t>
            </a:r>
            <a:r>
              <a:rPr lang="en-US" sz="9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culas y no son adecuadas como protecci</a:t>
            </a:r>
            <a:r>
              <a:rPr lang="en-US" sz="9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n-US" sz="9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n contra sustancias qu</a:t>
            </a:r>
            <a:r>
              <a:rPr lang="en-US" sz="9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í</a:t>
            </a:r>
            <a:r>
              <a:rPr lang="en-US" sz="9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micas decapantes. OSHA brinda informaci</a:t>
            </a:r>
            <a:r>
              <a:rPr lang="en-US" sz="9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n-US" sz="9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n adicional sobre las mascarillas </a:t>
            </a:r>
            <a:r>
              <a:rPr lang="es-ES_tradnl" sz="9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respiratorias </a:t>
            </a:r>
            <a:r>
              <a:rPr lang="en-US" sz="9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en el C</a:t>
            </a:r>
            <a:r>
              <a:rPr lang="en-US" sz="9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n-US" sz="9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digo de Regulaci</a:t>
            </a:r>
            <a:r>
              <a:rPr lang="en-US" sz="9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n-US" sz="9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n Federal 1910.134, parte 29.</a:t>
            </a:r>
          </a:p>
          <a:p>
            <a:pPr marL="228600" lvl="1" indent="-114300">
              <a:buFontTx/>
              <a:buChar char="•"/>
            </a:pPr>
            <a:r>
              <a:rPr lang="en-US" sz="900" b="1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Debe lavarse las manos y </a:t>
            </a:r>
            <a:r>
              <a:rPr lang="es-ES_tradnl" sz="900" b="1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la cara al</a:t>
            </a:r>
            <a:r>
              <a:rPr lang="en-US" sz="900" b="1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 fin de cada turno.  Los trabajadores deben lavarse </a:t>
            </a:r>
            <a:r>
              <a:rPr lang="en-US" sz="9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las manos y el rostro peri</a:t>
            </a:r>
            <a:r>
              <a:rPr lang="en-US" sz="9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n-US" sz="9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dicamente para </a:t>
            </a:r>
            <a:r>
              <a:rPr lang="es-ES_tradnl" sz="9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no </a:t>
            </a:r>
            <a:r>
              <a:rPr lang="en-US" sz="9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ingerir polvo con plomo. Se requiere que se lave bien antes de comer, beber o fumar. Est</a:t>
            </a:r>
            <a:r>
              <a:rPr lang="en-US" sz="9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sz="9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 </a:t>
            </a:r>
            <a:r>
              <a:rPr lang="en-US" sz="900" b="1" u="sng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prohibido para cualquier persona comer, beber o fumar en el </a:t>
            </a:r>
            <a:r>
              <a:rPr lang="en-US" sz="900" b="1" u="sng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sz="900" b="1" u="sng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rea de trabajo</a:t>
            </a:r>
            <a:r>
              <a:rPr lang="en-US" sz="9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. Algo del polvo que se </a:t>
            </a:r>
            <a:r>
              <a:rPr lang="es-ES_tradnl" sz="9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deposita </a:t>
            </a:r>
            <a:r>
              <a:rPr lang="en-US" sz="9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en l</a:t>
            </a:r>
            <a:r>
              <a:rPr lang="es-ES_tradnl" sz="9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a</a:t>
            </a:r>
            <a:r>
              <a:rPr lang="en-US" sz="9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 </a:t>
            </a:r>
            <a:r>
              <a:rPr lang="es-ES_tradnl" sz="9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cara</a:t>
            </a:r>
            <a:r>
              <a:rPr lang="en-US" sz="9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, alrededor de la boca, encuentra siempre la forma de entrar en la boca. Los trabajadores tambi</a:t>
            </a:r>
            <a:r>
              <a:rPr lang="en-US" sz="9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é</a:t>
            </a:r>
            <a:r>
              <a:rPr lang="en-US" sz="9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n deben lavarse al final del d</a:t>
            </a:r>
            <a:r>
              <a:rPr lang="en-US" sz="9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í</a:t>
            </a:r>
            <a:r>
              <a:rPr lang="en-US" sz="9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a, antes de subirse a sus autos o irse a casa. No deben llevar polvo con plomo a sus hogares con sus familias. </a:t>
            </a:r>
          </a:p>
          <a:p>
            <a:pPr marL="228600" lvl="1" indent="-114300">
              <a:buFontTx/>
              <a:buChar char="•"/>
            </a:pPr>
            <a:r>
              <a:rPr lang="en-US" sz="9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La protecci</a:t>
            </a:r>
            <a:r>
              <a:rPr lang="en-US" sz="9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n-US" sz="9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n personal es de especial importancia en los trabajos que generan altas cantidades de polvo, cuando se altera la pintura a base de plomo o el polvo contaminado con plomo y mientras se realiza la limpieza. Sin embargo, el mismo nivel de protecci</a:t>
            </a:r>
            <a:r>
              <a:rPr lang="en-US" sz="9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n-US" sz="9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n no es necesario durante las etapas de planificaci</a:t>
            </a:r>
            <a:r>
              <a:rPr lang="en-US" sz="9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n-US" sz="9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n, pruebas o instalaciones del trabajo, cuando no se est</a:t>
            </a:r>
            <a:r>
              <a:rPr lang="en-US" sz="9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sz="9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 alterando el plomo. </a:t>
            </a:r>
          </a:p>
          <a:p>
            <a:pPr marL="228600" lvl="1" indent="-114300">
              <a:buFontTx/>
              <a:buChar char="•"/>
            </a:pPr>
            <a:r>
              <a:rPr lang="es-ES_tradnl" sz="9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Los</a:t>
            </a:r>
            <a:r>
              <a:rPr lang="en-US" sz="9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 equipo</a:t>
            </a:r>
            <a:r>
              <a:rPr lang="es-ES_tradnl" sz="9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s</a:t>
            </a:r>
            <a:r>
              <a:rPr lang="en-US" sz="9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 de protecci</a:t>
            </a:r>
            <a:r>
              <a:rPr lang="en-US" sz="9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n-US" sz="9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n indica</a:t>
            </a:r>
            <a:r>
              <a:rPr lang="es-ES_tradnl" sz="9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dos</a:t>
            </a:r>
            <a:r>
              <a:rPr lang="en-US" sz="9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 anteriormente tiene</a:t>
            </a:r>
            <a:r>
              <a:rPr lang="es-ES_tradnl" sz="9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n</a:t>
            </a:r>
            <a:r>
              <a:rPr lang="en-US" sz="9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 como fin mostrar lo que se necesita durante las actividades </a:t>
            </a:r>
            <a:r>
              <a:rPr lang="es-ES_tradnl" sz="9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de </a:t>
            </a:r>
            <a:r>
              <a:rPr lang="en-US" sz="9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altera</a:t>
            </a:r>
            <a:r>
              <a:rPr lang="es-ES_tradnl" sz="9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ci</a:t>
            </a:r>
            <a:r>
              <a:rPr lang="es-ES_tradnl" sz="9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s-ES_tradnl" sz="9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n</a:t>
            </a:r>
            <a:r>
              <a:rPr lang="en-US" sz="9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 </a:t>
            </a:r>
            <a:r>
              <a:rPr lang="es-ES_tradnl" sz="9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de </a:t>
            </a:r>
            <a:r>
              <a:rPr lang="en-US" sz="9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la pintura a base de plomo y el polvo contaminado con plomo. Seg</a:t>
            </a:r>
            <a:r>
              <a:rPr lang="en-US" sz="9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ú</a:t>
            </a:r>
            <a:r>
              <a:rPr lang="en-US" sz="9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n las pr</a:t>
            </a:r>
            <a:r>
              <a:rPr lang="en-US" sz="9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sz="9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cticas de trabajo que se usen, las reglas de OSHA pueden requerir que los empleados </a:t>
            </a:r>
            <a:r>
              <a:rPr lang="es-ES_tradnl" sz="9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realicen </a:t>
            </a:r>
            <a:r>
              <a:rPr lang="en-US" sz="9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pasos adicionales para proteger la salud de los trabajadores en la obra.</a:t>
            </a:r>
          </a:p>
          <a:p>
            <a:pPr marL="228600" lvl="1" indent="-114300">
              <a:buFontTx/>
              <a:buChar char="•"/>
            </a:pPr>
            <a:r>
              <a:rPr lang="en-US" sz="9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OSHA brinda informaci</a:t>
            </a:r>
            <a:r>
              <a:rPr lang="en-US" sz="9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n-US" sz="9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n adicional sobre el trabajo con plomo en sus Reglamentos de Seguridad y Salud para el Plomo en la Industria de la Construcci</a:t>
            </a:r>
            <a:r>
              <a:rPr lang="en-US" sz="9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n-US" sz="9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n (C</a:t>
            </a:r>
            <a:r>
              <a:rPr lang="en-US" sz="9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n-US" sz="9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digo de Regulaci</a:t>
            </a:r>
            <a:r>
              <a:rPr lang="en-US" sz="9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n-US" sz="9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n Federal 1926.62, parte 29).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endParaRPr lang="en-US" smtClean="0"/>
          </a:p>
          <a:p>
            <a:r>
              <a:rPr lang="en-US" smtClean="0"/>
              <a:t>     </a:t>
            </a:r>
            <a:r>
              <a:rPr lang="es-ES_tradnl" smtClean="0"/>
              <a:t>Prácticas seguras para trabajar con el plomo</a:t>
            </a:r>
            <a:r>
              <a:rPr lang="en-US" smtClean="0"/>
              <a:t> en labores de renovación, reparación y pintura</a:t>
            </a:r>
          </a:p>
        </p:txBody>
      </p:sp>
      <p:sp>
        <p:nvSpPr>
          <p:cNvPr id="1741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r>
              <a:rPr lang="en-US" smtClean="0"/>
              <a:t>5-</a:t>
            </a:r>
            <a:fld id="{3F344309-040F-4E3C-B36B-F5E5C6A378C0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17412" name="Rectangle 8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en-US" smtClean="0"/>
              <a:t>Octubre de 2011</a:t>
            </a:r>
          </a:p>
        </p:txBody>
      </p:sp>
      <p:sp>
        <p:nvSpPr>
          <p:cNvPr id="17413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95400" y="685800"/>
            <a:ext cx="4800600" cy="3600450"/>
          </a:xfrm>
          <a:ln/>
        </p:spPr>
      </p:sp>
      <p:sp>
        <p:nvSpPr>
          <p:cNvPr id="1741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9600"/>
            <a:ext cx="5486400" cy="4319588"/>
          </a:xfrm>
          <a:noFill/>
          <a:ln/>
        </p:spPr>
        <p:txBody>
          <a:bodyPr/>
          <a:lstStyle/>
          <a:p>
            <a:r>
              <a:rPr lang="en-US" b="1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Precauciones que debe tomar al </a:t>
            </a:r>
            <a:r>
              <a:rPr lang="es-ES_tradnl" b="1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marcharse de </a:t>
            </a:r>
            <a:r>
              <a:rPr lang="en-US" b="1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la obra</a:t>
            </a:r>
          </a:p>
          <a:p>
            <a:pPr marL="342900" lvl="1" indent="-228600">
              <a:buFontTx/>
              <a:buChar char="•"/>
            </a:pP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Cuando </a:t>
            </a:r>
            <a:r>
              <a:rPr lang="es-ES_tradnl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se marche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 </a:t>
            </a:r>
            <a:r>
              <a:rPr lang="es-ES_tradnl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de 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la obra (el </a:t>
            </a:r>
            <a:r>
              <a:rPr lang="en-US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rea cubierta por l</a:t>
            </a:r>
            <a:r>
              <a:rPr lang="en-US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minas de protecci</a:t>
            </a:r>
            <a:r>
              <a:rPr lang="en-US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n o la habitaci</a:t>
            </a:r>
            <a:r>
              <a:rPr lang="en-US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n de trabajo), tome precauciones para evitar la propagaci</a:t>
            </a:r>
            <a:r>
              <a:rPr lang="en-US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n de polvo y c</a:t>
            </a:r>
            <a:r>
              <a:rPr lang="en-US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scaras de pintura en </a:t>
            </a:r>
            <a:r>
              <a:rPr lang="es-ES_tradnl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la 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ropa y zapatos a otras partes de la residencia.</a:t>
            </a:r>
          </a:p>
          <a:p>
            <a:pPr marL="342900" lvl="1" indent="-228600">
              <a:buFontTx/>
              <a:buChar char="•"/>
            </a:pP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Cada vez que deje las l</a:t>
            </a:r>
            <a:r>
              <a:rPr lang="en-US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minas de pl</a:t>
            </a:r>
            <a:r>
              <a:rPr lang="en-US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stico alrededor de las superficies que se renovar</a:t>
            </a:r>
            <a:r>
              <a:rPr lang="en-US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n, </a:t>
            </a:r>
            <a:r>
              <a:rPr lang="es-ES_tradnl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qu</a:t>
            </a:r>
            <a:r>
              <a:rPr lang="es-ES_tradnl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í</a:t>
            </a:r>
            <a:r>
              <a:rPr lang="es-ES_tradnl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tese 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los cubrezapatos desechables y l</a:t>
            </a:r>
            <a:r>
              <a:rPr lang="es-ES_tradnl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í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mpie</a:t>
            </a:r>
            <a:r>
              <a:rPr lang="es-ES_tradnl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se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 </a:t>
            </a:r>
            <a:r>
              <a:rPr lang="es-ES_tradnl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los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 zapatos </a:t>
            </a:r>
            <a:r>
              <a:rPr lang="es-ES_tradnl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con un trapo o una aspiradora 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antes de salir de las l</a:t>
            </a:r>
            <a:r>
              <a:rPr lang="en-US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minas de pl</a:t>
            </a:r>
            <a:r>
              <a:rPr lang="en-US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stico. </a:t>
            </a:r>
            <a:r>
              <a:rPr lang="es-ES_tradnl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El uso de 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una gran </a:t>
            </a:r>
            <a:r>
              <a:rPr lang="es-ES_tradnl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esponja 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adhesiva desechable en el piso le puede ayudar a limpiar las suelas de los zapatos.</a:t>
            </a:r>
          </a:p>
          <a:p>
            <a:pPr marL="342900" lvl="1" indent="-228600">
              <a:buFontTx/>
              <a:buChar char="•"/>
            </a:pP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Cada vez que </a:t>
            </a:r>
            <a:r>
              <a:rPr lang="es-ES_tradnl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salga del </a:t>
            </a:r>
            <a:r>
              <a:rPr lang="es-ES_tradnl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s-ES_tradnl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rea de 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contenci</a:t>
            </a:r>
            <a:r>
              <a:rPr lang="en-US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n, use la aspiradora HEPA y </a:t>
            </a:r>
            <a:r>
              <a:rPr lang="es-ES_tradnl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qu</a:t>
            </a:r>
            <a:r>
              <a:rPr lang="es-ES_tradnl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í</a:t>
            </a:r>
            <a:r>
              <a:rPr lang="es-ES_tradnl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tese 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los overoles y cubrezapatos desechables. Limpie o use la aspiradora en sus zapatos, y l</a:t>
            </a:r>
            <a:r>
              <a:rPr lang="en-US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vese las manos y </a:t>
            </a:r>
            <a:r>
              <a:rPr lang="es-ES_tradnl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la cara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.</a:t>
            </a:r>
          </a:p>
          <a:p>
            <a:pPr marL="342900" lvl="1" indent="-228600">
              <a:buFontTx/>
              <a:buChar char="•"/>
            </a:pP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Al final del d</a:t>
            </a:r>
            <a:r>
              <a:rPr lang="en-US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í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a: </a:t>
            </a:r>
          </a:p>
          <a:p>
            <a:pPr marL="685800" lvl="2" indent="-228600">
              <a:buFontTx/>
              <a:buChar char="•"/>
            </a:pP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C</a:t>
            </a:r>
            <a:r>
              <a:rPr lang="en-US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mbiese de ropa y l</a:t>
            </a:r>
            <a:r>
              <a:rPr lang="en-US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vese para reducir el riesgo de contaminar su autom</a:t>
            </a:r>
            <a:r>
              <a:rPr lang="en-US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vil y llevar polvo con plomo a su hogar con su familia.</a:t>
            </a:r>
          </a:p>
          <a:p>
            <a:pPr marL="685800" lvl="2" indent="-228600">
              <a:buFontTx/>
              <a:buChar char="•"/>
            </a:pP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Antes de </a:t>
            </a:r>
            <a:r>
              <a:rPr lang="es-ES_tradnl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marcharse de 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la obra, </a:t>
            </a:r>
            <a:r>
              <a:rPr lang="es-ES_tradnl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qu</a:t>
            </a:r>
            <a:r>
              <a:rPr lang="es-ES_tradnl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í</a:t>
            </a:r>
            <a:r>
              <a:rPr lang="es-ES_tradnl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tese 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toda la ropa de protecci</a:t>
            </a:r>
            <a:r>
              <a:rPr lang="en-US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n, use la aspiradora HEPA para eliminar el polvo de la ropa que no </a:t>
            </a:r>
            <a:r>
              <a:rPr lang="es-ES_tradnl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sea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 de protecci</a:t>
            </a:r>
            <a:r>
              <a:rPr lang="en-US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n y l</a:t>
            </a:r>
            <a:r>
              <a:rPr lang="en-US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vese las manos y </a:t>
            </a:r>
            <a:r>
              <a:rPr lang="es-ES_tradnl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la cara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 cuidadosamente. </a:t>
            </a:r>
            <a:r>
              <a:rPr lang="es-ES_tradnl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Elimine 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la ropa desechable o col</a:t>
            </a:r>
            <a:r>
              <a:rPr lang="en-US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quela en una bolsa de pl</a:t>
            </a:r>
            <a:r>
              <a:rPr lang="en-US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stico para que el polvo no pase otra ropa en el hogar.</a:t>
            </a:r>
          </a:p>
          <a:p>
            <a:pPr marL="685800" lvl="2" indent="-228600">
              <a:buFontTx/>
              <a:buChar char="•"/>
            </a:pP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Si no puede limpiarse en la obra, coloque un pedazo de pl</a:t>
            </a:r>
            <a:r>
              <a:rPr lang="en-US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stico en su autom</a:t>
            </a:r>
            <a:r>
              <a:rPr lang="en-US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vil para proteger el piso y los asientos de la contaminaci</a:t>
            </a:r>
            <a:r>
              <a:rPr lang="en-US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n por plomo.</a:t>
            </a:r>
          </a:p>
          <a:p>
            <a:pPr marL="685800" lvl="2" indent="-228600">
              <a:buFontTx/>
              <a:buChar char="•"/>
            </a:pP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Tan pronto llegue a casa, d</a:t>
            </a:r>
            <a:r>
              <a:rPr lang="es-ES_tradnl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ú</a:t>
            </a:r>
            <a:r>
              <a:rPr lang="es-ES_tradnl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chese 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y aseg</a:t>
            </a:r>
            <a:r>
              <a:rPr lang="en-US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ú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rese de lavar</a:t>
            </a:r>
            <a:r>
              <a:rPr lang="es-ES_tradnl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se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 </a:t>
            </a:r>
            <a:r>
              <a:rPr lang="es-ES_tradnl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bien el 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cabello, especialmente antes de jugar con ni</a:t>
            </a:r>
            <a:r>
              <a:rPr lang="en-US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ñ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os. Lave </a:t>
            </a:r>
            <a:r>
              <a:rPr lang="es-ES_tradnl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su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 ropa por separado de la ropa sucia normal de su familia, para que el plomo no</a:t>
            </a:r>
            <a:r>
              <a:rPr lang="es-ES_tradnl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 contamine 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otra</a:t>
            </a:r>
            <a:r>
              <a:rPr lang="es-ES_tradnl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s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 </a:t>
            </a:r>
            <a:r>
              <a:rPr lang="es-ES_tradnl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prendas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.</a:t>
            </a:r>
          </a:p>
          <a:p>
            <a:pPr marL="685800" lvl="2" indent="-228600">
              <a:buFontTx/>
              <a:buChar char="•"/>
            </a:pP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Aseg</a:t>
            </a:r>
            <a:r>
              <a:rPr lang="en-US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ú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rese de estar limpio antes de entrar en contacto con familiares, en especial con ni</a:t>
            </a:r>
            <a:r>
              <a:rPr lang="en-US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ñ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os.  Recuerde el video sobre el contratista que envenen</a:t>
            </a:r>
            <a:r>
              <a:rPr lang="en-US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n-US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 con plomo a sus propios hijos.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endParaRPr lang="en-US" smtClean="0"/>
          </a:p>
          <a:p>
            <a:r>
              <a:rPr lang="en-US" smtClean="0"/>
              <a:t>     </a:t>
            </a:r>
            <a:r>
              <a:rPr lang="es-ES_tradnl" smtClean="0"/>
              <a:t>Prácticas seguras para trabajar con el plomo</a:t>
            </a:r>
            <a:r>
              <a:rPr lang="en-US" smtClean="0"/>
              <a:t> en labores de renovación, reparación y pintura</a:t>
            </a:r>
          </a:p>
        </p:txBody>
      </p:sp>
      <p:sp>
        <p:nvSpPr>
          <p:cNvPr id="1843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r>
              <a:rPr lang="en-US" smtClean="0"/>
              <a:t>5-</a:t>
            </a:r>
            <a:fld id="{85B665E7-8BFE-4B65-85E9-1A96B2668A4E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18436" name="Rectangle 8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en-US" smtClean="0"/>
              <a:t>Octubre de 2011</a:t>
            </a:r>
          </a:p>
        </p:txBody>
      </p:sp>
      <p:sp>
        <p:nvSpPr>
          <p:cNvPr id="18437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19200" y="533400"/>
            <a:ext cx="4800600" cy="3600450"/>
          </a:xfrm>
          <a:ln/>
        </p:spPr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30238" y="4191000"/>
            <a:ext cx="6075362" cy="4648200"/>
          </a:xfrm>
        </p:spPr>
        <p:txBody>
          <a:bodyPr/>
          <a:lstStyle/>
          <a:p>
            <a:pPr>
              <a:defRPr/>
            </a:pPr>
            <a:r>
              <a:rPr lang="en-US" sz="900" b="1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Limpie</a:t>
            </a:r>
            <a:r>
              <a:rPr lang="en-US" sz="900" b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la </a:t>
            </a:r>
            <a:r>
              <a:rPr lang="en-US" sz="900" b="1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obra</a:t>
            </a:r>
            <a:r>
              <a:rPr lang="en-US" sz="900" b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con </a:t>
            </a:r>
            <a:r>
              <a:rPr lang="en-US" sz="900" b="1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frecuencia</a:t>
            </a:r>
            <a:r>
              <a:rPr lang="en-US" sz="900" b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.</a:t>
            </a:r>
          </a:p>
          <a:p>
            <a:pPr marL="228600" lvl="1" indent="-114300">
              <a:buFontTx/>
              <a:buChar char="•"/>
              <a:defRPr/>
            </a:pP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Al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limpiar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la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obra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con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frecuencia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a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medida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que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avanza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el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trabajo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, reduce la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propagaci</a:t>
            </a:r>
            <a:r>
              <a:rPr lang="en-US" sz="900" err="1" smtClean="0">
                <a:solidFill>
                  <a:srgbClr val="000000"/>
                </a:solidFill>
                <a:latin typeface="Times New Roman"/>
                <a:cs typeface="Times New Roman" charset="0"/>
                <a:sym typeface="Times New Roman" charset="0"/>
              </a:rPr>
              <a:t>ó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n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de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polvo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y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c</a:t>
            </a:r>
            <a:r>
              <a:rPr lang="en-US" sz="900" err="1" smtClean="0">
                <a:solidFill>
                  <a:srgbClr val="000000"/>
                </a:solidFill>
                <a:latin typeface="Times New Roman"/>
                <a:cs typeface="Times New Roman" charset="0"/>
                <a:sym typeface="Times New Roman" charset="0"/>
              </a:rPr>
              <a:t>á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scaras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de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pintura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. La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limpieza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diaria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no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necesita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ser tan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cuidadosa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como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la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limpieza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final. Sin embargo,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debe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evitar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que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los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escombros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, el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polvo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y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las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c</a:t>
            </a:r>
            <a:r>
              <a:rPr lang="en-US" sz="900" err="1" smtClean="0">
                <a:solidFill>
                  <a:srgbClr val="000000"/>
                </a:solidFill>
                <a:latin typeface="Times New Roman"/>
                <a:cs typeface="Times New Roman" charset="0"/>
                <a:sym typeface="Times New Roman" charset="0"/>
              </a:rPr>
              <a:t>á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scaras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de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pintura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se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apilen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y se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propaguen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m</a:t>
            </a:r>
            <a:r>
              <a:rPr lang="en-US" sz="900" err="1" smtClean="0">
                <a:solidFill>
                  <a:srgbClr val="000000"/>
                </a:solidFill>
                <a:latin typeface="Times New Roman"/>
                <a:cs typeface="Times New Roman" charset="0"/>
                <a:sym typeface="Times New Roman" charset="0"/>
              </a:rPr>
              <a:t>á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s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all</a:t>
            </a:r>
            <a:r>
              <a:rPr lang="en-US" sz="900" err="1" smtClean="0">
                <a:solidFill>
                  <a:srgbClr val="000000"/>
                </a:solidFill>
                <a:latin typeface="Times New Roman"/>
                <a:cs typeface="Times New Roman" charset="0"/>
                <a:sym typeface="Times New Roman" charset="0"/>
              </a:rPr>
              <a:t>á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de la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obra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inmediata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.</a:t>
            </a:r>
          </a:p>
          <a:p>
            <a:pPr>
              <a:defRPr/>
            </a:pPr>
            <a:r>
              <a:rPr lang="en-US" sz="900" b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La </a:t>
            </a:r>
            <a:r>
              <a:rPr lang="en-US" sz="900" b="1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limpieza</a:t>
            </a:r>
            <a:r>
              <a:rPr lang="en-US" sz="900" b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</a:t>
            </a:r>
            <a:r>
              <a:rPr lang="en-US" sz="900" b="1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diaria</a:t>
            </a:r>
            <a:r>
              <a:rPr lang="en-US" sz="900" b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</a:t>
            </a:r>
            <a:r>
              <a:rPr lang="en-US" sz="900" b="1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durante</a:t>
            </a:r>
            <a:r>
              <a:rPr lang="en-US" sz="900" b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el </a:t>
            </a:r>
            <a:r>
              <a:rPr lang="en-US" sz="900" b="1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trabajo</a:t>
            </a:r>
            <a:r>
              <a:rPr lang="en-US" sz="900" b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</a:t>
            </a:r>
            <a:r>
              <a:rPr lang="en-US" sz="900" b="1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incluye</a:t>
            </a:r>
            <a:r>
              <a:rPr lang="en-US" sz="900" b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:</a:t>
            </a:r>
          </a:p>
          <a:p>
            <a:pPr marL="228600" lvl="1" indent="-114300">
              <a:buFontTx/>
              <a:buChar char="•"/>
              <a:defRPr/>
            </a:pPr>
            <a:r>
              <a:rPr lang="en-US" sz="900" b="1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Retirar</a:t>
            </a:r>
            <a:r>
              <a:rPr lang="en-US" sz="900" b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</a:t>
            </a:r>
            <a:r>
              <a:rPr lang="en-US" sz="900" b="1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escombros</a:t>
            </a:r>
            <a:r>
              <a:rPr lang="en-US" sz="900" b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con </a:t>
            </a:r>
            <a:r>
              <a:rPr lang="en-US" sz="900" b="1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frecuencia</a:t>
            </a:r>
            <a:r>
              <a:rPr lang="en-US" sz="900" b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: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Selle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y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deseche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los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escombros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de la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construcci</a:t>
            </a:r>
            <a:r>
              <a:rPr lang="en-US" sz="900" err="1" smtClean="0">
                <a:solidFill>
                  <a:srgbClr val="000000"/>
                </a:solidFill>
                <a:latin typeface="Times New Roman"/>
                <a:cs typeface="Times New Roman" charset="0"/>
                <a:sym typeface="Times New Roman" charset="0"/>
              </a:rPr>
              <a:t>ó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n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a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medida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que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se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crean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.</a:t>
            </a:r>
          </a:p>
          <a:p>
            <a:pPr marL="228600" lvl="1" indent="-114300">
              <a:buFontTx/>
              <a:buChar char="•"/>
              <a:defRPr/>
            </a:pPr>
            <a:r>
              <a:rPr lang="es-ES_tradnl" sz="900" b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Limpiar frecuentemente con una aspiradora </a:t>
            </a:r>
            <a:r>
              <a:rPr lang="en-US" sz="900" b="1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las</a:t>
            </a:r>
            <a:r>
              <a:rPr lang="en-US" sz="900" b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superficies </a:t>
            </a:r>
            <a:r>
              <a:rPr lang="en-US" sz="900" b="1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horizontales</a:t>
            </a:r>
            <a:r>
              <a:rPr lang="en-US" sz="900" b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: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Use la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aspiradora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HEPA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para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eliminar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el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polvo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y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las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c</a:t>
            </a:r>
            <a:r>
              <a:rPr lang="en-US" sz="900" err="1" smtClean="0">
                <a:solidFill>
                  <a:srgbClr val="000000"/>
                </a:solidFill>
                <a:latin typeface="Times New Roman"/>
                <a:cs typeface="Times New Roman" charset="0"/>
                <a:sym typeface="Times New Roman" charset="0"/>
              </a:rPr>
              <a:t>á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scaras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de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pintura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que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se </a:t>
            </a:r>
            <a:r>
              <a:rPr lang="es-ES_tradnl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depositan 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en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las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superficies,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incluidas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las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l</a:t>
            </a:r>
            <a:r>
              <a:rPr lang="en-US" sz="900" err="1" smtClean="0">
                <a:solidFill>
                  <a:srgbClr val="000000"/>
                </a:solidFill>
                <a:latin typeface="Times New Roman"/>
                <a:cs typeface="Times New Roman" charset="0"/>
                <a:sym typeface="Times New Roman" charset="0"/>
              </a:rPr>
              <a:t>á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minas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de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protecci</a:t>
            </a:r>
            <a:r>
              <a:rPr lang="en-US" sz="900" err="1" smtClean="0">
                <a:solidFill>
                  <a:srgbClr val="000000"/>
                </a:solidFill>
                <a:latin typeface="Times New Roman"/>
                <a:cs typeface="Times New Roman" charset="0"/>
                <a:sym typeface="Times New Roman" charset="0"/>
              </a:rPr>
              <a:t>ó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n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. A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medida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que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los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trabajadores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caminan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de un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lado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a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otro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durante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el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d</a:t>
            </a:r>
            <a:r>
              <a:rPr lang="en-US" sz="900" err="1" smtClean="0">
                <a:solidFill>
                  <a:srgbClr val="000000"/>
                </a:solidFill>
                <a:latin typeface="Times New Roman"/>
                <a:cs typeface="Times New Roman" charset="0"/>
                <a:sym typeface="Times New Roman" charset="0"/>
              </a:rPr>
              <a:t>í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a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de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trabajo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, los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escombros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</a:t>
            </a:r>
            <a:r>
              <a:rPr lang="es-ES_tradnl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s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e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propagan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f</a:t>
            </a:r>
            <a:r>
              <a:rPr lang="en-US" sz="900" err="1" smtClean="0">
                <a:solidFill>
                  <a:srgbClr val="000000"/>
                </a:solidFill>
                <a:latin typeface="Times New Roman"/>
                <a:cs typeface="Times New Roman" charset="0"/>
                <a:sym typeface="Times New Roman" charset="0"/>
              </a:rPr>
              <a:t>á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cilmente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. La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limpieza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peri</a:t>
            </a:r>
            <a:r>
              <a:rPr lang="en-US" sz="900" err="1" smtClean="0">
                <a:solidFill>
                  <a:srgbClr val="000000"/>
                </a:solidFill>
                <a:latin typeface="Times New Roman"/>
                <a:cs typeface="Times New Roman" charset="0"/>
                <a:sym typeface="Times New Roman" charset="0"/>
              </a:rPr>
              <a:t>ó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dica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en el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d</a:t>
            </a:r>
            <a:r>
              <a:rPr lang="en-US" sz="900" err="1" smtClean="0">
                <a:solidFill>
                  <a:srgbClr val="000000"/>
                </a:solidFill>
                <a:latin typeface="Times New Roman"/>
                <a:cs typeface="Times New Roman" charset="0"/>
                <a:sym typeface="Times New Roman" charset="0"/>
              </a:rPr>
              <a:t>í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a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de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trabajo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ayuda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a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minimizar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la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propagaci</a:t>
            </a:r>
            <a:r>
              <a:rPr lang="en-US" sz="900" err="1" smtClean="0">
                <a:solidFill>
                  <a:srgbClr val="000000"/>
                </a:solidFill>
                <a:latin typeface="Times New Roman"/>
                <a:cs typeface="Times New Roman" charset="0"/>
                <a:sym typeface="Times New Roman" charset="0"/>
              </a:rPr>
              <a:t>ó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n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de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polvo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.</a:t>
            </a:r>
          </a:p>
          <a:p>
            <a:pPr marL="228600" lvl="1" indent="-114300">
              <a:buFontTx/>
              <a:buChar char="•"/>
              <a:defRPr/>
            </a:pPr>
            <a:r>
              <a:rPr lang="en-US" sz="900" b="1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Reunir</a:t>
            </a:r>
            <a:r>
              <a:rPr lang="en-US" sz="900" b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</a:t>
            </a:r>
            <a:r>
              <a:rPr lang="en-US" sz="900" b="1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las</a:t>
            </a:r>
            <a:r>
              <a:rPr lang="en-US" sz="900" b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</a:t>
            </a:r>
            <a:r>
              <a:rPr lang="en-US" sz="900" b="1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c</a:t>
            </a:r>
            <a:r>
              <a:rPr lang="en-US" sz="900" b="1" err="1" smtClean="0">
                <a:solidFill>
                  <a:srgbClr val="000000"/>
                </a:solidFill>
                <a:latin typeface="Times New Roman"/>
                <a:cs typeface="Times New Roman" charset="0"/>
                <a:sym typeface="Times New Roman" charset="0"/>
              </a:rPr>
              <a:t>á</a:t>
            </a:r>
            <a:r>
              <a:rPr lang="en-US" sz="900" b="1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scaras</a:t>
            </a:r>
            <a:r>
              <a:rPr lang="en-US" sz="900" b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de </a:t>
            </a:r>
            <a:r>
              <a:rPr lang="en-US" sz="900" b="1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pintura</a:t>
            </a:r>
            <a:r>
              <a:rPr lang="en-US" sz="900" b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a </a:t>
            </a:r>
            <a:r>
              <a:rPr lang="en-US" sz="900" b="1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medida</a:t>
            </a:r>
            <a:r>
              <a:rPr lang="en-US" sz="900" b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</a:t>
            </a:r>
            <a:r>
              <a:rPr lang="en-US" sz="900" b="1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que</a:t>
            </a:r>
            <a:r>
              <a:rPr lang="en-US" sz="900" b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se </a:t>
            </a:r>
            <a:r>
              <a:rPr lang="en-US" sz="900" b="1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generan</a:t>
            </a:r>
            <a:r>
              <a:rPr lang="en-US" sz="900" b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: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Cuando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retire la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pintura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,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las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c</a:t>
            </a:r>
            <a:r>
              <a:rPr lang="en-US" sz="900" err="1" smtClean="0">
                <a:solidFill>
                  <a:srgbClr val="000000"/>
                </a:solidFill>
                <a:latin typeface="Times New Roman"/>
                <a:cs typeface="Times New Roman" charset="0"/>
                <a:sym typeface="Times New Roman" charset="0"/>
              </a:rPr>
              <a:t>á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scaras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de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pintura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se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pueden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propagar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hacia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el exterior del </a:t>
            </a:r>
            <a:r>
              <a:rPr lang="en-US" sz="900" err="1" smtClean="0">
                <a:solidFill>
                  <a:srgbClr val="000000"/>
                </a:solidFill>
                <a:latin typeface="Times New Roman"/>
                <a:cs typeface="Times New Roman" charset="0"/>
                <a:sym typeface="Times New Roman" charset="0"/>
              </a:rPr>
              <a:t>á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rea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de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trabajo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inmediata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, a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medida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que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los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trabajadores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caminan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fuera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y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dentro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de la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obra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. Para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que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las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c</a:t>
            </a:r>
            <a:r>
              <a:rPr lang="en-US" sz="900" err="1" smtClean="0">
                <a:solidFill>
                  <a:srgbClr val="000000"/>
                </a:solidFill>
                <a:latin typeface="Times New Roman"/>
                <a:cs typeface="Times New Roman" charset="0"/>
                <a:sym typeface="Times New Roman" charset="0"/>
              </a:rPr>
              <a:t>á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scaras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de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pintura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no se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propaguen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m</a:t>
            </a:r>
            <a:r>
              <a:rPr lang="en-US" sz="900" err="1" smtClean="0">
                <a:solidFill>
                  <a:srgbClr val="000000"/>
                </a:solidFill>
                <a:latin typeface="Times New Roman"/>
                <a:cs typeface="Times New Roman" charset="0"/>
                <a:sym typeface="Times New Roman" charset="0"/>
              </a:rPr>
              <a:t>á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s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all</a:t>
            </a:r>
            <a:r>
              <a:rPr lang="en-US" sz="900" err="1" smtClean="0">
                <a:solidFill>
                  <a:srgbClr val="000000"/>
                </a:solidFill>
                <a:latin typeface="Times New Roman"/>
                <a:cs typeface="Times New Roman" charset="0"/>
                <a:sym typeface="Times New Roman" charset="0"/>
              </a:rPr>
              <a:t>á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de la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obra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,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aseg</a:t>
            </a:r>
            <a:r>
              <a:rPr lang="en-US" sz="900" err="1" smtClean="0">
                <a:solidFill>
                  <a:srgbClr val="000000"/>
                </a:solidFill>
                <a:latin typeface="Times New Roman"/>
                <a:cs typeface="Times New Roman" charset="0"/>
                <a:sym typeface="Times New Roman" charset="0"/>
              </a:rPr>
              <a:t>ú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rese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de </a:t>
            </a:r>
            <a:r>
              <a:rPr lang="es-ES_tradnl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reunirlas a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medida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que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se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generan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. Use la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aspiradora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HEPA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peri</a:t>
            </a:r>
            <a:r>
              <a:rPr lang="en-US" sz="900" err="1" smtClean="0">
                <a:solidFill>
                  <a:srgbClr val="000000"/>
                </a:solidFill>
                <a:latin typeface="Times New Roman"/>
                <a:cs typeface="Times New Roman" charset="0"/>
                <a:sym typeface="Times New Roman" charset="0"/>
              </a:rPr>
              <a:t>ó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dicamente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y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deseche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las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c</a:t>
            </a:r>
            <a:r>
              <a:rPr lang="en-US" sz="900" err="1" smtClean="0">
                <a:solidFill>
                  <a:srgbClr val="000000"/>
                </a:solidFill>
                <a:latin typeface="Times New Roman"/>
                <a:cs typeface="Times New Roman" charset="0"/>
                <a:sym typeface="Times New Roman" charset="0"/>
              </a:rPr>
              <a:t>á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scaras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de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pintura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.</a:t>
            </a:r>
          </a:p>
          <a:p>
            <a:pPr marL="228600" lvl="1" indent="-114300">
              <a:buFontTx/>
              <a:buChar char="•"/>
              <a:defRPr/>
            </a:pPr>
            <a:r>
              <a:rPr lang="en-US" sz="900" b="1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Envolver</a:t>
            </a:r>
            <a:r>
              <a:rPr lang="en-US" sz="900" b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y </a:t>
            </a:r>
            <a:r>
              <a:rPr lang="en-US" sz="900" b="1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eliminar</a:t>
            </a:r>
            <a:r>
              <a:rPr lang="en-US" sz="900" b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los </a:t>
            </a:r>
            <a:r>
              <a:rPr lang="en-US" sz="900" b="1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componentes</a:t>
            </a:r>
            <a:r>
              <a:rPr lang="en-US" sz="900" b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</a:t>
            </a:r>
            <a:r>
              <a:rPr lang="en-US" sz="900" b="1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retirados</a:t>
            </a:r>
            <a:r>
              <a:rPr lang="en-US" sz="900" b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: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Cuando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retire los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componentes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pintados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,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como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ventanas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,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molduras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y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gabinetes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,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envu</a:t>
            </a:r>
            <a:r>
              <a:rPr lang="en-US" sz="900" err="1" smtClean="0">
                <a:solidFill>
                  <a:srgbClr val="000000"/>
                </a:solidFill>
                <a:latin typeface="Times New Roman"/>
                <a:cs typeface="Times New Roman" charset="0"/>
                <a:sym typeface="Times New Roman" charset="0"/>
              </a:rPr>
              <a:t>é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lvalos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en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l</a:t>
            </a:r>
            <a:r>
              <a:rPr lang="en-US" sz="900" err="1" smtClean="0">
                <a:solidFill>
                  <a:srgbClr val="000000"/>
                </a:solidFill>
                <a:latin typeface="Times New Roman"/>
                <a:cs typeface="Times New Roman" charset="0"/>
                <a:sym typeface="Times New Roman" charset="0"/>
              </a:rPr>
              <a:t>á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minas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de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pl</a:t>
            </a:r>
            <a:r>
              <a:rPr lang="en-US" sz="900" err="1" smtClean="0">
                <a:solidFill>
                  <a:srgbClr val="000000"/>
                </a:solidFill>
                <a:latin typeface="Times New Roman"/>
                <a:cs typeface="Times New Roman" charset="0"/>
                <a:sym typeface="Times New Roman" charset="0"/>
              </a:rPr>
              <a:t>á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stico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y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elim</a:t>
            </a:r>
            <a:r>
              <a:rPr lang="en-US" sz="900" err="1" smtClean="0">
                <a:solidFill>
                  <a:srgbClr val="000000"/>
                </a:solidFill>
                <a:latin typeface="Times New Roman"/>
                <a:cs typeface="Times New Roman" charset="0"/>
                <a:sym typeface="Times New Roman" charset="0"/>
              </a:rPr>
              <a:t>í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nelos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en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etapas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.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Esto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evitar</a:t>
            </a:r>
            <a:r>
              <a:rPr lang="en-US" sz="900" err="1" smtClean="0">
                <a:solidFill>
                  <a:srgbClr val="000000"/>
                </a:solidFill>
                <a:latin typeface="Times New Roman"/>
                <a:cs typeface="Times New Roman" charset="0"/>
                <a:sym typeface="Times New Roman" charset="0"/>
              </a:rPr>
              <a:t>á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la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propagaci</a:t>
            </a:r>
            <a:r>
              <a:rPr lang="en-US" sz="900" err="1" smtClean="0">
                <a:solidFill>
                  <a:srgbClr val="000000"/>
                </a:solidFill>
                <a:latin typeface="Times New Roman"/>
                <a:cs typeface="Times New Roman" charset="0"/>
                <a:sym typeface="Times New Roman" charset="0"/>
              </a:rPr>
              <a:t>ó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n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de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escombros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y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mantendr</a:t>
            </a:r>
            <a:r>
              <a:rPr lang="en-US" sz="900" err="1" smtClean="0">
                <a:solidFill>
                  <a:srgbClr val="000000"/>
                </a:solidFill>
                <a:latin typeface="Times New Roman"/>
                <a:cs typeface="Times New Roman" charset="0"/>
                <a:sym typeface="Times New Roman" charset="0"/>
              </a:rPr>
              <a:t>á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a los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residentes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,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particularmente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a los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ni</a:t>
            </a:r>
            <a:r>
              <a:rPr lang="en-US" sz="900" err="1" smtClean="0">
                <a:solidFill>
                  <a:srgbClr val="000000"/>
                </a:solidFill>
                <a:latin typeface="Times New Roman"/>
                <a:cs typeface="Times New Roman" charset="0"/>
                <a:sym typeface="Times New Roman" charset="0"/>
              </a:rPr>
              <a:t>ñ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os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,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lejos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de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estar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en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contacto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con el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polvo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con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plomo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que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se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gener</a:t>
            </a:r>
            <a:r>
              <a:rPr lang="en-US" sz="900" err="1" smtClean="0">
                <a:solidFill>
                  <a:srgbClr val="000000"/>
                </a:solidFill>
                <a:latin typeface="Times New Roman"/>
                <a:cs typeface="Times New Roman" charset="0"/>
                <a:sym typeface="Times New Roman" charset="0"/>
              </a:rPr>
              <a:t>ó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en el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trabajo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.</a:t>
            </a:r>
          </a:p>
          <a:p>
            <a:pPr marL="228600" lvl="1" indent="-114300">
              <a:buFontTx/>
              <a:buChar char="•"/>
              <a:defRPr/>
            </a:pPr>
            <a:r>
              <a:rPr lang="en-US" sz="900" b="1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Eliminar</a:t>
            </a:r>
            <a:r>
              <a:rPr lang="en-US" sz="900" b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</a:t>
            </a:r>
            <a:r>
              <a:rPr lang="en-US" sz="900" b="1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desechos</a:t>
            </a:r>
            <a:r>
              <a:rPr lang="en-US" sz="900" b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de forma </a:t>
            </a:r>
            <a:r>
              <a:rPr lang="en-US" sz="900" b="1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segura</a:t>
            </a:r>
            <a:r>
              <a:rPr lang="en-US" sz="900" b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: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 Se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debe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contener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todo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el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desecho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producto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de la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renovaci</a:t>
            </a:r>
            <a:r>
              <a:rPr lang="en-US" sz="900" err="1" smtClean="0">
                <a:solidFill>
                  <a:srgbClr val="000000"/>
                </a:solidFill>
                <a:latin typeface="Times New Roman"/>
                <a:cs typeface="Times New Roman" charset="0"/>
                <a:sym typeface="Times New Roman" charset="0"/>
              </a:rPr>
              <a:t>ó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n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del </a:t>
            </a:r>
            <a:r>
              <a:rPr lang="en-US" sz="900" err="1" smtClean="0">
                <a:solidFill>
                  <a:srgbClr val="000000"/>
                </a:solidFill>
                <a:latin typeface="Times New Roman"/>
                <a:cs typeface="Times New Roman" charset="0"/>
                <a:sym typeface="Times New Roman" charset="0"/>
              </a:rPr>
              <a:t>á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rea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de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trabajo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antes de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retirarlo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,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guardarlo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o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desecharlo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, a fin de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evitar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que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se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libere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polvo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y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escombros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. L</a:t>
            </a:r>
            <a:r>
              <a:rPr lang="es-ES_tradnl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as rampas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para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retir</a:t>
            </a:r>
            <a:r>
              <a:rPr lang="es-ES_tradnl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ar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</a:t>
            </a:r>
            <a:r>
              <a:rPr lang="es-ES_tradnl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los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desechos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del </a:t>
            </a:r>
            <a:r>
              <a:rPr lang="en-US" sz="900" err="1" smtClean="0">
                <a:solidFill>
                  <a:srgbClr val="000000"/>
                </a:solidFill>
                <a:latin typeface="Times New Roman"/>
                <a:cs typeface="Times New Roman" charset="0"/>
                <a:sym typeface="Times New Roman" charset="0"/>
              </a:rPr>
              <a:t>á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rea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de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trabajo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tambi</a:t>
            </a:r>
            <a:r>
              <a:rPr lang="en-US" sz="900" err="1" smtClean="0">
                <a:solidFill>
                  <a:srgbClr val="000000"/>
                </a:solidFill>
                <a:latin typeface="Times New Roman"/>
                <a:cs typeface="Times New Roman" charset="0"/>
                <a:sym typeface="Times New Roman" charset="0"/>
              </a:rPr>
              <a:t>é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n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se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deben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cubrir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. Al final de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cada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d</a:t>
            </a:r>
            <a:r>
              <a:rPr lang="en-US" sz="900" err="1" smtClean="0">
                <a:solidFill>
                  <a:srgbClr val="000000"/>
                </a:solidFill>
                <a:latin typeface="Times New Roman"/>
                <a:cs typeface="Times New Roman" charset="0"/>
                <a:sym typeface="Times New Roman" charset="0"/>
              </a:rPr>
              <a:t>í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a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de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trabajo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,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re</a:t>
            </a:r>
            <a:r>
              <a:rPr lang="en-US" sz="900" err="1" smtClean="0">
                <a:solidFill>
                  <a:srgbClr val="000000"/>
                </a:solidFill>
                <a:latin typeface="Times New Roman"/>
                <a:cs typeface="Times New Roman" charset="0"/>
                <a:sym typeface="Times New Roman" charset="0"/>
              </a:rPr>
              <a:t>ú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na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los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desechos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y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gu</a:t>
            </a:r>
            <a:r>
              <a:rPr lang="en-US" sz="900" err="1" smtClean="0">
                <a:solidFill>
                  <a:srgbClr val="000000"/>
                </a:solidFill>
                <a:latin typeface="Times New Roman"/>
                <a:cs typeface="Times New Roman" charset="0"/>
                <a:sym typeface="Times New Roman" charset="0"/>
              </a:rPr>
              <a:t>á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rdelos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en un </a:t>
            </a:r>
            <a:r>
              <a:rPr lang="es-ES_tradnl" sz="900" smtClean="0">
                <a:solidFill>
                  <a:srgbClr val="000000"/>
                </a:solidFill>
                <a:latin typeface="Times New Roman"/>
                <a:cs typeface="Times New Roman" charset="0"/>
                <a:sym typeface="Times New Roman" charset="0"/>
              </a:rPr>
              <a:t>á</a:t>
            </a:r>
            <a:r>
              <a:rPr lang="es-ES_tradnl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rea de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contenci</a:t>
            </a:r>
            <a:r>
              <a:rPr lang="en-US" sz="900" err="1" smtClean="0">
                <a:solidFill>
                  <a:srgbClr val="000000"/>
                </a:solidFill>
                <a:latin typeface="Times New Roman"/>
                <a:cs typeface="Times New Roman" charset="0"/>
                <a:sym typeface="Times New Roman" charset="0"/>
              </a:rPr>
              <a:t>ó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n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, en un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lugar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cerrado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o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detr</a:t>
            </a:r>
            <a:r>
              <a:rPr lang="en-US" sz="900" err="1" smtClean="0">
                <a:solidFill>
                  <a:srgbClr val="000000"/>
                </a:solidFill>
                <a:latin typeface="Times New Roman"/>
                <a:cs typeface="Times New Roman" charset="0"/>
                <a:sym typeface="Times New Roman" charset="0"/>
              </a:rPr>
              <a:t>á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s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de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una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barrera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que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evite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</a:t>
            </a:r>
            <a:r>
              <a:rPr lang="es-ES_tradnl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el desprendimiento 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de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polvo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y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escombros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, o el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acceso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a </a:t>
            </a:r>
            <a:r>
              <a:rPr lang="es-ES_tradnl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los mismos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.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Cuando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transporte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desechos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del </a:t>
            </a:r>
            <a:r>
              <a:rPr lang="en-US" sz="900" err="1" smtClean="0">
                <a:solidFill>
                  <a:srgbClr val="000000"/>
                </a:solidFill>
                <a:latin typeface="Times New Roman"/>
                <a:cs typeface="Times New Roman" charset="0"/>
                <a:sym typeface="Times New Roman" charset="0"/>
              </a:rPr>
              <a:t>á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rea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de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trabajo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de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renovaci</a:t>
            </a:r>
            <a:r>
              <a:rPr lang="en-US" sz="900" err="1" smtClean="0">
                <a:solidFill>
                  <a:srgbClr val="000000"/>
                </a:solidFill>
                <a:latin typeface="Times New Roman"/>
                <a:cs typeface="Times New Roman" charset="0"/>
                <a:sym typeface="Times New Roman" charset="0"/>
              </a:rPr>
              <a:t>ó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n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,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debe</a:t>
            </a:r>
            <a:r>
              <a:rPr lang="es-ES_tradnl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n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estar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contenido</a:t>
            </a:r>
            <a:r>
              <a:rPr lang="es-ES_tradnl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s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para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evitar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que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</a:t>
            </a:r>
            <a:r>
              <a:rPr lang="es-ES_tradnl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se desprendan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polvo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y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escombros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.</a:t>
            </a:r>
          </a:p>
          <a:p>
            <a:pPr marL="228600" lvl="1" indent="-114300">
              <a:defRPr/>
            </a:pPr>
            <a:r>
              <a:rPr lang="en-US" sz="900" b="1" smtClean="0">
                <a:solidFill>
                  <a:srgbClr val="000000"/>
                </a:solidFill>
                <a:latin typeface="Times New Roman"/>
                <a:cs typeface="Times New Roman" charset="0"/>
                <a:sym typeface="Times New Roman" charset="0"/>
              </a:rPr>
              <a:t>¿</a:t>
            </a:r>
            <a:r>
              <a:rPr lang="en-US" sz="900" b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C</a:t>
            </a:r>
            <a:r>
              <a:rPr lang="es-ES_tradnl" sz="900" b="1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on</a:t>
            </a:r>
            <a:r>
              <a:rPr lang="es-ES_tradnl" sz="900" b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qu</a:t>
            </a:r>
            <a:r>
              <a:rPr lang="es-ES_tradnl" sz="900" b="1" smtClean="0">
                <a:solidFill>
                  <a:srgbClr val="000000"/>
                </a:solidFill>
                <a:latin typeface="Times New Roman"/>
                <a:cs typeface="Times New Roman" charset="0"/>
                <a:sym typeface="Times New Roman" charset="0"/>
              </a:rPr>
              <a:t>é</a:t>
            </a:r>
            <a:r>
              <a:rPr lang="es-ES_tradnl" sz="900" b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frecuencia </a:t>
            </a:r>
            <a:r>
              <a:rPr lang="en-US" sz="900" b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se </a:t>
            </a:r>
            <a:r>
              <a:rPr lang="en-US" sz="900" b="1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debe</a:t>
            </a:r>
            <a:r>
              <a:rPr lang="en-US" sz="900" b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</a:t>
            </a:r>
            <a:r>
              <a:rPr lang="en-US" sz="900" b="1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realizar</a:t>
            </a:r>
            <a:r>
              <a:rPr lang="en-US" sz="900" b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la </a:t>
            </a:r>
            <a:r>
              <a:rPr lang="en-US" sz="900" b="1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limpieza</a:t>
            </a:r>
            <a:r>
              <a:rPr lang="en-US" sz="900" b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</a:t>
            </a:r>
            <a:r>
              <a:rPr lang="en-US" sz="900" b="1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durante</a:t>
            </a:r>
            <a:r>
              <a:rPr lang="en-US" sz="900" b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el </a:t>
            </a:r>
            <a:r>
              <a:rPr lang="en-US" sz="900" b="1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trabajo</a:t>
            </a:r>
            <a:r>
              <a:rPr lang="en-US" sz="900" b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?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</a:t>
            </a:r>
          </a:p>
          <a:p>
            <a:pPr marL="228600" lvl="1" indent="-114300">
              <a:buFontTx/>
              <a:buChar char="•"/>
              <a:defRPr/>
            </a:pP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El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objetivo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es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mantener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el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polvo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y los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escombros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bajo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control, no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mantener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una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obra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completamente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limpia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todo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el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tiempo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.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Cada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trabajo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es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diferente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,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as</a:t>
            </a:r>
            <a:r>
              <a:rPr lang="en-US" sz="900" err="1" smtClean="0">
                <a:solidFill>
                  <a:srgbClr val="000000"/>
                </a:solidFill>
                <a:latin typeface="Times New Roman"/>
                <a:cs typeface="Times New Roman" charset="0"/>
                <a:sym typeface="Times New Roman" charset="0"/>
              </a:rPr>
              <a:t>í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que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limpie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cuando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se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deba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hacer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, sin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dificultar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el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avance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. </a:t>
            </a:r>
            <a:r>
              <a:rPr lang="es-ES_tradnl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Quite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grandes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cantidades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de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polvo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,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c</a:t>
            </a:r>
            <a:r>
              <a:rPr lang="en-US" sz="900" err="1" smtClean="0">
                <a:solidFill>
                  <a:srgbClr val="000000"/>
                </a:solidFill>
                <a:latin typeface="Times New Roman"/>
                <a:cs typeface="Times New Roman" charset="0"/>
                <a:sym typeface="Times New Roman" charset="0"/>
              </a:rPr>
              <a:t>á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scaras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de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pintura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y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escombros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con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frecuencia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, al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menos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 </a:t>
            </a:r>
            <a:r>
              <a:rPr lang="en-US" sz="900" err="1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diariamente</a:t>
            </a:r>
            <a:r>
              <a:rPr lang="en-US" sz="900" smtClean="0">
                <a:solidFill>
                  <a:srgbClr val="000000"/>
                </a:solidFill>
                <a:cs typeface="Times New Roman" charset="0"/>
                <a:sym typeface="Times New Roman" charset="0"/>
              </a:rPr>
              <a:t>. </a:t>
            </a:r>
            <a:endParaRPr lang="en-US" sz="930" smtClean="0">
              <a:solidFill>
                <a:srgbClr val="000000"/>
              </a:solidFill>
              <a:cs typeface="Times New Roman" charset="0"/>
              <a:sym typeface="Times New Roman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endParaRPr lang="en-US" smtClean="0"/>
          </a:p>
          <a:p>
            <a:r>
              <a:rPr lang="en-US" smtClean="0"/>
              <a:t>     </a:t>
            </a:r>
            <a:r>
              <a:rPr lang="es-ES_tradnl" smtClean="0"/>
              <a:t>Prácticas seguras para trabajar con el plomo</a:t>
            </a:r>
            <a:r>
              <a:rPr lang="en-US" smtClean="0"/>
              <a:t> en labores de renovación, reparación y pintura</a:t>
            </a:r>
          </a:p>
        </p:txBody>
      </p:sp>
      <p:sp>
        <p:nvSpPr>
          <p:cNvPr id="1945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r>
              <a:rPr lang="en-US" smtClean="0"/>
              <a:t>5-</a:t>
            </a:r>
            <a:fld id="{EEC98859-BB9D-4BD7-8558-F847EF6284BF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19460" name="Rectangle 8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en-US" smtClean="0"/>
              <a:t>Octubre de 2011</a:t>
            </a:r>
          </a:p>
        </p:txBody>
      </p:sp>
      <p:sp>
        <p:nvSpPr>
          <p:cNvPr id="19461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96988" y="708025"/>
            <a:ext cx="4800600" cy="3600450"/>
          </a:xfrm>
          <a:ln/>
        </p:spPr>
      </p:sp>
      <p:sp>
        <p:nvSpPr>
          <p:cNvPr id="1946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44550" y="4572000"/>
            <a:ext cx="5664200" cy="4319588"/>
          </a:xfrm>
          <a:noFill/>
          <a:ln/>
        </p:spPr>
        <p:txBody>
          <a:bodyPr/>
          <a:lstStyle/>
          <a:p>
            <a:pPr>
              <a:spcBef>
                <a:spcPct val="0"/>
              </a:spcBef>
              <a:tabLst>
                <a:tab pos="114300" algn="l"/>
              </a:tabLst>
            </a:pPr>
            <a:r>
              <a:rPr lang="en-US" b="1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Equipo</a:t>
            </a:r>
            <a:r>
              <a:rPr lang="es-ES_tradnl" b="1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s</a:t>
            </a:r>
            <a:r>
              <a:rPr lang="en-US" b="1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 de protecci</a:t>
            </a:r>
            <a:r>
              <a:rPr lang="en-US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n-US" b="1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n personal </a:t>
            </a:r>
          </a:p>
          <a:p>
            <a:pPr>
              <a:spcBef>
                <a:spcPct val="0"/>
              </a:spcBef>
              <a:tabLst>
                <a:tab pos="114300" algn="l"/>
              </a:tabLst>
            </a:pPr>
            <a:endParaRPr lang="en-US" b="1" smtClean="0">
              <a:solidFill>
                <a:srgbClr val="000000"/>
              </a:solidFill>
              <a:cs typeface="Times New Roman" pitchFamily="18" charset="0"/>
              <a:sym typeface="Times New Roman" pitchFamily="18" charset="0"/>
            </a:endParaRPr>
          </a:p>
          <a:p>
            <a:pPr>
              <a:spcBef>
                <a:spcPct val="0"/>
              </a:spcBef>
              <a:tabLst>
                <a:tab pos="114300" algn="l"/>
              </a:tabLst>
            </a:pPr>
            <a:r>
              <a:rPr lang="en-US" sz="10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Este ejercicio le brinda la oportunidad de aprender y practicar los pasos correctos para </a:t>
            </a:r>
            <a:r>
              <a:rPr lang="es-ES_tradnl" sz="10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ponerse y quitarse los </a:t>
            </a:r>
            <a:r>
              <a:rPr lang="en-US" sz="10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equipo</a:t>
            </a:r>
            <a:r>
              <a:rPr lang="es-ES_tradnl" sz="10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s</a:t>
            </a:r>
            <a:r>
              <a:rPr lang="en-US" sz="10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 de protecci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n-US" sz="10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n personal, </a:t>
            </a:r>
            <a:r>
              <a:rPr lang="es-ES_tradnl" sz="10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desechar los </a:t>
            </a:r>
            <a:r>
              <a:rPr lang="en-US" sz="10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equipo</a:t>
            </a:r>
            <a:r>
              <a:rPr lang="es-ES_tradnl" sz="10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s</a:t>
            </a:r>
            <a:r>
              <a:rPr lang="en-US" sz="10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 usado</a:t>
            </a:r>
            <a:r>
              <a:rPr lang="es-ES_tradnl" sz="10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s</a:t>
            </a:r>
            <a:r>
              <a:rPr lang="en-US" sz="10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 y descontaminarse.  Esta diapositiva brinda una instrucci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n-US" sz="10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n b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sz="10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sica.</a:t>
            </a:r>
          </a:p>
          <a:p>
            <a:pPr>
              <a:spcBef>
                <a:spcPct val="0"/>
              </a:spcBef>
              <a:tabLst>
                <a:tab pos="114300" algn="l"/>
              </a:tabLst>
            </a:pPr>
            <a:endParaRPr lang="en-US" sz="1000" smtClean="0">
              <a:solidFill>
                <a:srgbClr val="000000"/>
              </a:solidFill>
              <a:cs typeface="Times New Roman" pitchFamily="18" charset="0"/>
              <a:sym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endParaRPr lang="en-US" smtClean="0"/>
          </a:p>
          <a:p>
            <a:r>
              <a:rPr lang="en-US" smtClean="0"/>
              <a:t>     </a:t>
            </a:r>
            <a:r>
              <a:rPr lang="es-ES_tradnl" smtClean="0"/>
              <a:t>Prácticas seguras para trabajar con el plomo</a:t>
            </a:r>
            <a:r>
              <a:rPr lang="en-US" smtClean="0"/>
              <a:t> en labores de renovación, reparación y pintura</a:t>
            </a:r>
          </a:p>
        </p:txBody>
      </p:sp>
      <p:sp>
        <p:nvSpPr>
          <p:cNvPr id="2048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r>
              <a:rPr lang="en-US" smtClean="0"/>
              <a:t>5-</a:t>
            </a:r>
            <a:fld id="{B190742C-BDF6-4962-8FE4-5170B2D8AF01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20484" name="Rectangle 8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en-US" smtClean="0"/>
              <a:t>Octubre de 2011</a:t>
            </a:r>
          </a:p>
        </p:txBody>
      </p:sp>
      <p:sp>
        <p:nvSpPr>
          <p:cNvPr id="20485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95400" y="685800"/>
            <a:ext cx="4800600" cy="3600450"/>
          </a:xfrm>
          <a:ln/>
        </p:spPr>
      </p:sp>
      <p:sp>
        <p:nvSpPr>
          <p:cNvPr id="2048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46163" y="4572000"/>
            <a:ext cx="5260975" cy="4319588"/>
          </a:xfrm>
          <a:noFill/>
          <a:ln/>
        </p:spPr>
        <p:txBody>
          <a:bodyPr/>
          <a:lstStyle/>
          <a:p>
            <a:r>
              <a:rPr lang="en-US" sz="11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Las pr</a:t>
            </a:r>
            <a:r>
              <a:rPr lang="en-US" sz="11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sz="11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cticas que aprendi</a:t>
            </a:r>
            <a:r>
              <a:rPr lang="en-US" sz="11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n-US" sz="11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 en este m</a:t>
            </a:r>
            <a:r>
              <a:rPr lang="en-US" sz="11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n-US" sz="11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dulo le ayudar</a:t>
            </a:r>
            <a:r>
              <a:rPr lang="en-US" sz="11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sz="11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n a generar menos polvo mientras trabaja.  </a:t>
            </a:r>
          </a:p>
          <a:p>
            <a:r>
              <a:rPr lang="en-US" sz="11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En el siguiente m</a:t>
            </a:r>
            <a:r>
              <a:rPr lang="en-US" sz="11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n-US" sz="11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dulo, analizaremos c</a:t>
            </a:r>
            <a:r>
              <a:rPr lang="en-US" sz="11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n-US" sz="11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mo realizar la limpieza final del </a:t>
            </a:r>
            <a:r>
              <a:rPr lang="en-US" sz="11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sz="11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rea de trabajo y c</a:t>
            </a:r>
            <a:r>
              <a:rPr lang="en-US" sz="11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n-US" sz="11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mo verificar que la limpieza est</a:t>
            </a:r>
            <a:r>
              <a:rPr lang="en-US" sz="11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é</a:t>
            </a:r>
            <a:r>
              <a:rPr lang="en-US" sz="1100" smtClean="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 completa.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Feb 09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Repaso preliminar 1 – No cite ni haga referencias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5-</a:t>
            </a:r>
            <a:fld id="{2A2927BD-4F79-4730-9E40-92144FDA33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Feb 09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Repaso preliminar 1 – No cite ni haga referencias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5-</a:t>
            </a:r>
            <a:fld id="{A6E4FF2D-E14E-4BC8-ABD5-F1F5DBE16B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48450" y="304800"/>
            <a:ext cx="2114550" cy="5791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191250" cy="5791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Feb 09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Repaso preliminar 1 – No cite ni haga referencias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5-</a:t>
            </a:r>
            <a:fld id="{90A1E1EE-DC6C-4AB1-8C1C-B9EC58E271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04800"/>
            <a:ext cx="84582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304800" y="1981200"/>
            <a:ext cx="4152900" cy="4114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981200"/>
            <a:ext cx="41529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Feb 09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Repaso preliminar 1 – No cite ni haga referencias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5-</a:t>
            </a:r>
            <a:fld id="{C3E72412-3795-4993-9B72-E29BB2FE18A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Feb 09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Repaso preliminar 1 – No cite ni haga referencias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5-</a:t>
            </a:r>
            <a:fld id="{42A06BA8-2FE7-4D51-A88E-5783B8DA52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Feb 09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Repaso preliminar 1 – No cite ni haga referencias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5-</a:t>
            </a:r>
            <a:fld id="{1CFEB3E8-E83B-4B3F-AD7F-B239A102AD8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981200"/>
            <a:ext cx="41529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981200"/>
            <a:ext cx="41529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Feb 09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Repaso preliminar 1 – No cite ni haga referencias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5-</a:t>
            </a:r>
            <a:fld id="{4F7B89D5-FD44-4C0F-9097-32B33CF0819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Feb 09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Repaso preliminar 1 – No cite ni haga referencias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5-</a:t>
            </a:r>
            <a:fld id="{92D049BE-BDBB-4EF6-8D09-08731FA9268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Feb 09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Repaso preliminar 1 – No cite ni haga referencias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5-</a:t>
            </a:r>
            <a:fld id="{A0D5B304-3F5D-417F-B921-407C67769B5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Feb 09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Repaso preliminar 1 – No cite ni haga referencias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5-</a:t>
            </a:r>
            <a:fld id="{C4113BC0-709F-4DD6-ACFA-6735C50136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Feb 09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Repaso preliminar 1 – No cite ni haga referencias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5-</a:t>
            </a:r>
            <a:fld id="{2CBA22D2-1812-4FC4-8569-DE70390202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Feb 09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Repaso preliminar 1 – No cite ni haga referencias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5-</a:t>
            </a:r>
            <a:fld id="{0011494A-AEFB-4E01-BE92-6B48793E20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1.bin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vmlDrawing" Target="../drawings/vmlDrawing1.v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304800"/>
            <a:ext cx="8458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40 pt Arial Bold - Dark Blue</a:t>
            </a:r>
          </a:p>
        </p:txBody>
      </p:sp>
      <p:sp>
        <p:nvSpPr>
          <p:cNvPr id="102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1981200"/>
            <a:ext cx="8458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28 pt Arial Bold - Dark Blue</a:t>
            </a:r>
          </a:p>
          <a:p>
            <a:pPr lvl="1"/>
            <a:r>
              <a:rPr lang="en-US" smtClean="0"/>
              <a:t> 24 pt Arial - Dark Blue</a:t>
            </a:r>
          </a:p>
          <a:p>
            <a:pPr lvl="2"/>
            <a:r>
              <a:rPr lang="en-US" smtClean="0"/>
              <a:t>  20 pt Arial - Dark Blue</a:t>
            </a:r>
          </a:p>
          <a:p>
            <a:pPr lvl="3"/>
            <a:r>
              <a:rPr lang="en-US" smtClean="0"/>
              <a:t>  20 pt Arial Dark Blue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60000"/>
              </a:lnSpc>
              <a:defRPr sz="1200">
                <a:solidFill>
                  <a:srgbClr val="000099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Feb 09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170000"/>
              </a:lnSpc>
              <a:defRPr sz="1200">
                <a:solidFill>
                  <a:srgbClr val="000099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Repaso preliminar 1 – No cite ni haga referencias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70000"/>
              </a:lnSpc>
              <a:defRPr sz="1200">
                <a:solidFill>
                  <a:srgbClr val="000099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5-</a:t>
            </a:r>
            <a:fld id="{69B96D50-CF99-41A6-AABE-D682B4B4CB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31" name="Line 7"/>
          <p:cNvSpPr>
            <a:spLocks noChangeShapeType="1"/>
          </p:cNvSpPr>
          <p:nvPr/>
        </p:nvSpPr>
        <p:spPr bwMode="auto">
          <a:xfrm>
            <a:off x="304800" y="1676400"/>
            <a:ext cx="8458200" cy="0"/>
          </a:xfrm>
          <a:prstGeom prst="line">
            <a:avLst/>
          </a:prstGeom>
          <a:noFill/>
          <a:ln w="38100">
            <a:solidFill>
              <a:srgbClr val="000099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Times New Roman" charset="0"/>
            </a:endParaRPr>
          </a:p>
        </p:txBody>
      </p:sp>
      <p:pic>
        <p:nvPicPr>
          <p:cNvPr id="1034" name="Picture 9" descr="HUD-seal-color 300 DPI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8153400" y="5715000"/>
            <a:ext cx="762000" cy="73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26" name="Object 11"/>
          <p:cNvGraphicFramePr>
            <a:graphicFrameLocks noChangeAspect="1"/>
          </p:cNvGraphicFramePr>
          <p:nvPr/>
        </p:nvGraphicFramePr>
        <p:xfrm>
          <a:off x="6477000" y="5751513"/>
          <a:ext cx="1562100" cy="735012"/>
        </p:xfrm>
        <a:graphic>
          <a:graphicData uri="http://schemas.openxmlformats.org/presentationml/2006/ole">
            <p:oleObj spid="_x0000_s1026" name="Photo Editor Photo" r:id="rId16" imgW="1638529" imgH="771429" progId="MSPhotoEd.3">
              <p:embed/>
            </p:oleObj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000099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000099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000099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000099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000099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000099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000099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000099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000099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95000"/>
        <a:buChar char="•"/>
        <a:defRPr sz="2800" b="1">
          <a:solidFill>
            <a:srgbClr val="0000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0000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rgbClr val="0000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rgbClr val="0000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Microsoft_Office_Excel_97-2003_Worksheet1.xls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err="1" smtClean="0"/>
              <a:t>Octubre</a:t>
            </a:r>
            <a:r>
              <a:rPr lang="en-US" dirty="0" smtClean="0"/>
              <a:t> de 2011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5-</a:t>
            </a:r>
            <a:fld id="{78C913AD-C1D7-410E-9192-1095E0B7A531}" type="slidenum">
              <a:rPr lang="en-US"/>
              <a:pPr>
                <a:defRPr/>
              </a:pPr>
              <a:t>1</a:t>
            </a:fld>
            <a:endParaRPr lang="en-US" dirty="0"/>
          </a:p>
        </p:txBody>
      </p:sp>
      <p:sp>
        <p:nvSpPr>
          <p:cNvPr id="307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cs typeface="Times New Roman" pitchFamily="18" charset="0"/>
                <a:sym typeface="Times New Roman" pitchFamily="18" charset="0"/>
              </a:rPr>
              <a:t>Módulo 5: Mientras trabaja</a:t>
            </a:r>
          </a:p>
        </p:txBody>
      </p:sp>
      <p:sp>
        <p:nvSpPr>
          <p:cNvPr id="307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676400"/>
            <a:ext cx="8610600" cy="4114800"/>
          </a:xfrm>
        </p:spPr>
        <p:txBody>
          <a:bodyPr/>
          <a:lstStyle/>
          <a:p>
            <a:pPr>
              <a:buFontTx/>
              <a:buNone/>
            </a:pPr>
            <a:r>
              <a:rPr lang="en-US" sz="3200" u="sng" smtClean="0">
                <a:cs typeface="Times New Roman" pitchFamily="18" charset="0"/>
                <a:sym typeface="Times New Roman" pitchFamily="18" charset="0"/>
              </a:rPr>
              <a:t>Descripción general:</a:t>
            </a:r>
          </a:p>
          <a:p>
            <a:r>
              <a:rPr lang="en-US" smtClean="0">
                <a:cs typeface="Times New Roman" pitchFamily="18" charset="0"/>
                <a:sym typeface="Times New Roman" pitchFamily="18" charset="0"/>
              </a:rPr>
              <a:t>Las renovaciones tradicionales crean polvo en el aire. </a:t>
            </a:r>
          </a:p>
          <a:p>
            <a:r>
              <a:rPr lang="en-US" smtClean="0">
                <a:cs typeface="Times New Roman" pitchFamily="18" charset="0"/>
                <a:sym typeface="Times New Roman" pitchFamily="18" charset="0"/>
              </a:rPr>
              <a:t>Prácticas prohibidas.</a:t>
            </a:r>
          </a:p>
          <a:p>
            <a:r>
              <a:rPr lang="en-US" smtClean="0">
                <a:cs typeface="Times New Roman" pitchFamily="18" charset="0"/>
                <a:sym typeface="Times New Roman" pitchFamily="18" charset="0"/>
              </a:rPr>
              <a:t>Protéjase y prepare una caja de herramientas de equipo</a:t>
            </a:r>
            <a:r>
              <a:rPr lang="es-ES_tradnl" smtClean="0">
                <a:cs typeface="Times New Roman" pitchFamily="18" charset="0"/>
                <a:sym typeface="Times New Roman" pitchFamily="18" charset="0"/>
              </a:rPr>
              <a:t>s</a:t>
            </a:r>
            <a:r>
              <a:rPr lang="en-US" smtClean="0">
                <a:cs typeface="Times New Roman" pitchFamily="18" charset="0"/>
                <a:sym typeface="Times New Roman" pitchFamily="18" charset="0"/>
              </a:rPr>
              <a:t> de protección personal.</a:t>
            </a:r>
          </a:p>
          <a:p>
            <a:r>
              <a:rPr lang="en-US" smtClean="0">
                <a:cs typeface="Times New Roman" pitchFamily="18" charset="0"/>
                <a:sym typeface="Times New Roman" pitchFamily="18" charset="0"/>
              </a:rPr>
              <a:t>Controle la propagación del polvo. </a:t>
            </a:r>
          </a:p>
          <a:p>
            <a:r>
              <a:rPr lang="en-US" smtClean="0">
                <a:cs typeface="Times New Roman" pitchFamily="18" charset="0"/>
                <a:sym typeface="Times New Roman" pitchFamily="18" charset="0"/>
              </a:rPr>
              <a:t>Ejercicio práctico (conjunto de destrezas Nº 6).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err="1" smtClean="0"/>
              <a:t>Octubre</a:t>
            </a:r>
            <a:r>
              <a:rPr lang="en-US" dirty="0" smtClean="0"/>
              <a:t> de 2011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5-</a:t>
            </a:r>
            <a:fld id="{E4E8AC2E-1D89-4866-8275-A5585FEC2A3E}" type="slidenum">
              <a:rPr lang="en-US"/>
              <a:pPr>
                <a:defRPr/>
              </a:pPr>
              <a:t>2</a:t>
            </a:fld>
            <a:endParaRPr lang="en-US"/>
          </a:p>
        </p:txBody>
      </p:sp>
      <p:sp>
        <p:nvSpPr>
          <p:cNvPr id="205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cs typeface="Times New Roman" pitchFamily="18" charset="0"/>
                <a:sym typeface="Times New Roman" pitchFamily="18" charset="0"/>
              </a:rPr>
              <a:t>Las renovaciones tradicionales crean polvo con plomo en el aire </a:t>
            </a:r>
          </a:p>
        </p:txBody>
      </p:sp>
      <p:graphicFrame>
        <p:nvGraphicFramePr>
          <p:cNvPr id="2050" name="Object 6" descr="Este diagrama indica las cantidades de polvo de plomo suspendido en el aire debido generadas por lijado manual, lijado eléctrico y demolición interior. Estas tres actividades producen polvo por encima del límite de exposición permisible de la OSHA de 50 µg/m3 pero el lijado eléctrico es mucho mayor que los otros."/>
          <p:cNvGraphicFramePr>
            <a:graphicFrameLocks noChangeAspect="1"/>
          </p:cNvGraphicFramePr>
          <p:nvPr>
            <p:ph type="body" idx="1"/>
          </p:nvPr>
        </p:nvGraphicFramePr>
        <p:xfrm>
          <a:off x="841375" y="1800225"/>
          <a:ext cx="8004175" cy="3932238"/>
        </p:xfrm>
        <a:graphic>
          <a:graphicData uri="http://schemas.openxmlformats.org/presentationml/2006/ole">
            <p:oleObj spid="_x0000_s2050" name="Worksheet" r:id="rId4" imgW="4886554" imgH="2400686" progId="Excel.Sheet.8">
              <p:embed/>
            </p:oleObj>
          </a:graphicData>
        </a:graphic>
      </p:graphicFrame>
      <p:sp>
        <p:nvSpPr>
          <p:cNvPr id="2054" name="Freeform 8"/>
          <p:cNvSpPr>
            <a:spLocks/>
          </p:cNvSpPr>
          <p:nvPr/>
        </p:nvSpPr>
        <p:spPr bwMode="auto">
          <a:xfrm>
            <a:off x="2057400" y="4743450"/>
            <a:ext cx="5524500" cy="1588"/>
          </a:xfrm>
          <a:custGeom>
            <a:avLst/>
            <a:gdLst>
              <a:gd name="T0" fmla="*/ 0 w 3480"/>
              <a:gd name="T1" fmla="*/ 0 h 1"/>
              <a:gd name="T2" fmla="*/ 2147483647 w 3480"/>
              <a:gd name="T3" fmla="*/ 0 h 1"/>
              <a:gd name="T4" fmla="*/ 0 60000 65536"/>
              <a:gd name="T5" fmla="*/ 0 60000 65536"/>
              <a:gd name="T6" fmla="*/ 0 w 3480"/>
              <a:gd name="T7" fmla="*/ 0 h 1"/>
              <a:gd name="T8" fmla="*/ 3480 w 3480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480" h="1">
                <a:moveTo>
                  <a:pt x="0" y="0"/>
                </a:moveTo>
                <a:lnTo>
                  <a:pt x="3480" y="0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5" name="Text Box 9"/>
          <p:cNvSpPr txBox="1">
            <a:spLocks noChangeArrowheads="1"/>
          </p:cNvSpPr>
          <p:nvPr/>
        </p:nvSpPr>
        <p:spPr bwMode="auto">
          <a:xfrm>
            <a:off x="1676400" y="4572000"/>
            <a:ext cx="30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SzPct val="100000"/>
            </a:pPr>
            <a:r>
              <a:rPr lang="en-US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*</a:t>
            </a:r>
          </a:p>
        </p:txBody>
      </p:sp>
      <p:sp>
        <p:nvSpPr>
          <p:cNvPr id="2056" name="Text Box 10"/>
          <p:cNvSpPr txBox="1">
            <a:spLocks noChangeArrowheads="1"/>
          </p:cNvSpPr>
          <p:nvPr/>
        </p:nvSpPr>
        <p:spPr bwMode="auto">
          <a:xfrm>
            <a:off x="1676400" y="5943600"/>
            <a:ext cx="4724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SzPct val="100000"/>
            </a:pPr>
            <a:r>
              <a:rPr lang="en-US" sz="200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* </a:t>
            </a:r>
            <a:r>
              <a:rPr lang="en-US" sz="2000" b="1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Límite de exposición admisible (PEL) de OSHA = 50 </a:t>
            </a:r>
            <a:r>
              <a:rPr lang="en-US" sz="2000" b="1" i="1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µ</a:t>
            </a:r>
            <a:r>
              <a:rPr lang="en-US" sz="2000" b="1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g/m</a:t>
            </a:r>
            <a:r>
              <a:rPr lang="en-US" sz="2000" b="1" baseline="3000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3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err="1" smtClean="0"/>
              <a:t>Octubre</a:t>
            </a:r>
            <a:r>
              <a:rPr lang="en-US" dirty="0" smtClean="0"/>
              <a:t> de 2011</a:t>
            </a: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5-</a:t>
            </a:r>
            <a:fld id="{35CDB3DE-4463-497D-94D9-B6B4563F03FB}" type="slidenum">
              <a:rPr lang="en-US"/>
              <a:pPr>
                <a:defRPr/>
              </a:pPr>
              <a:t>3</a:t>
            </a:fld>
            <a:endParaRPr lang="en-US"/>
          </a:p>
        </p:txBody>
      </p:sp>
      <p:sp>
        <p:nvSpPr>
          <p:cNvPr id="410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cs typeface="Times New Roman" pitchFamily="18" charset="0"/>
                <a:sym typeface="Times New Roman" pitchFamily="18" charset="0"/>
              </a:rPr>
              <a:t>Prácticas prohibidas</a:t>
            </a:r>
          </a:p>
        </p:txBody>
      </p:sp>
      <p:grpSp>
        <p:nvGrpSpPr>
          <p:cNvPr id="4101" name="Group 8" descr="En este dibujo se ven tres instrumentos que están prohibidos: un soplete, una pistola de aire caliente de más de 1100° F y una lijadora eléctrica sin filtro HEPA. "/>
          <p:cNvGrpSpPr>
            <a:grpSpLocks/>
          </p:cNvGrpSpPr>
          <p:nvPr/>
        </p:nvGrpSpPr>
        <p:grpSpPr bwMode="auto">
          <a:xfrm>
            <a:off x="0" y="1752600"/>
            <a:ext cx="3919538" cy="4387850"/>
            <a:chOff x="0" y="1752600"/>
            <a:chExt cx="3919538" cy="4387850"/>
          </a:xfrm>
        </p:grpSpPr>
        <p:pic>
          <p:nvPicPr>
            <p:cNvPr id="4103" name="Picture 4" descr="BAS-10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1752600"/>
              <a:ext cx="2590800" cy="172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04" name="Picture 5" descr="DOING-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752600" y="2362200"/>
              <a:ext cx="2166938" cy="22907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05" name="Picture 6" descr="BAS-9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914400" y="4648200"/>
              <a:ext cx="2819400" cy="1492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102" name="Rectangle 13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1752600"/>
            <a:ext cx="4152900" cy="3962400"/>
          </a:xfrm>
        </p:spPr>
        <p:txBody>
          <a:bodyPr/>
          <a:lstStyle/>
          <a:p>
            <a:r>
              <a:rPr lang="en-US" sz="2200" smtClean="0">
                <a:cs typeface="Times New Roman" pitchFamily="18" charset="0"/>
                <a:sym typeface="Times New Roman" pitchFamily="18" charset="0"/>
              </a:rPr>
              <a:t>Quema</a:t>
            </a:r>
            <a:r>
              <a:rPr lang="es-ES_tradnl" sz="2200" smtClean="0">
                <a:cs typeface="Times New Roman" pitchFamily="18" charset="0"/>
                <a:sym typeface="Times New Roman" pitchFamily="18" charset="0"/>
              </a:rPr>
              <a:t>r con llama o soplete</a:t>
            </a:r>
            <a:r>
              <a:rPr lang="en-US" sz="2200" smtClean="0">
                <a:cs typeface="Times New Roman" pitchFamily="18" charset="0"/>
                <a:sym typeface="Times New Roman" pitchFamily="18" charset="0"/>
              </a:rPr>
              <a:t>.</a:t>
            </a:r>
          </a:p>
          <a:p>
            <a:r>
              <a:rPr lang="en-US" sz="2200" smtClean="0">
                <a:cs typeface="Times New Roman" pitchFamily="18" charset="0"/>
                <a:sym typeface="Times New Roman" pitchFamily="18" charset="0"/>
              </a:rPr>
              <a:t>Pistola de aire caliente </a:t>
            </a:r>
            <a:r>
              <a:rPr lang="es-ES_tradnl" sz="2200" smtClean="0">
                <a:cs typeface="Times New Roman" pitchFamily="18" charset="0"/>
                <a:sym typeface="Times New Roman" pitchFamily="18" charset="0"/>
              </a:rPr>
              <a:t>a más de </a:t>
            </a:r>
            <a:r>
              <a:rPr lang="en-US" sz="2200" smtClean="0">
                <a:cs typeface="Times New Roman" pitchFamily="18" charset="0"/>
                <a:sym typeface="Times New Roman" pitchFamily="18" charset="0"/>
              </a:rPr>
              <a:t>1100º F.</a:t>
            </a:r>
          </a:p>
          <a:p>
            <a:r>
              <a:rPr lang="en-US" sz="2200" smtClean="0">
                <a:cs typeface="Times New Roman" pitchFamily="18" charset="0"/>
                <a:sym typeface="Times New Roman" pitchFamily="18" charset="0"/>
              </a:rPr>
              <a:t>Lijado, esmerilado y cepillado eléctrico, p</a:t>
            </a:r>
            <a:r>
              <a:rPr lang="es-ES_tradnl" sz="2200" smtClean="0">
                <a:cs typeface="Times New Roman" pitchFamily="18" charset="0"/>
                <a:sym typeface="Times New Roman" pitchFamily="18" charset="0"/>
              </a:rPr>
              <a:t>istolas de aguja,</a:t>
            </a:r>
            <a:r>
              <a:rPr lang="en-US" sz="2200" smtClean="0">
                <a:cs typeface="Times New Roman" pitchFamily="18" charset="0"/>
                <a:sym typeface="Times New Roman" pitchFamily="18" charset="0"/>
              </a:rPr>
              <a:t> limpieza con abrasivos y limpieza con chorro</a:t>
            </a:r>
            <a:r>
              <a:rPr lang="es-ES_tradnl" sz="2200" smtClean="0">
                <a:cs typeface="Times New Roman" pitchFamily="18" charset="0"/>
                <a:sym typeface="Times New Roman" pitchFamily="18" charset="0"/>
              </a:rPr>
              <a:t>s</a:t>
            </a:r>
            <a:r>
              <a:rPr lang="en-US" sz="2200" smtClean="0">
                <a:cs typeface="Times New Roman" pitchFamily="18" charset="0"/>
                <a:sym typeface="Times New Roman" pitchFamily="18" charset="0"/>
              </a:rPr>
              <a:t> de arena, sin un accesorio de aspira</a:t>
            </a:r>
            <a:r>
              <a:rPr lang="es-ES_tradnl" sz="2200" smtClean="0">
                <a:cs typeface="Times New Roman" pitchFamily="18" charset="0"/>
                <a:sym typeface="Times New Roman" pitchFamily="18" charset="0"/>
              </a:rPr>
              <a:t>ción</a:t>
            </a:r>
            <a:r>
              <a:rPr lang="en-US" sz="2200" smtClean="0">
                <a:cs typeface="Times New Roman" pitchFamily="18" charset="0"/>
                <a:sym typeface="Times New Roman" pitchFamily="18" charset="0"/>
              </a:rPr>
              <a:t> HEPA.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err="1" smtClean="0"/>
              <a:t>Octubre</a:t>
            </a:r>
            <a:r>
              <a:rPr lang="en-US" dirty="0" smtClean="0"/>
              <a:t> de 2011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5-</a:t>
            </a:r>
            <a:fld id="{9572C494-DF3E-4C13-84FC-3F5BD075827D}" type="slidenum">
              <a:rPr lang="en-US"/>
              <a:pPr>
                <a:defRPr/>
              </a:pPr>
              <a:t>4</a:t>
            </a:fld>
            <a:endParaRPr lang="en-US"/>
          </a:p>
        </p:txBody>
      </p:sp>
      <p:sp>
        <p:nvSpPr>
          <p:cNvPr id="512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cs typeface="Times New Roman" pitchFamily="18" charset="0"/>
                <a:sym typeface="Times New Roman" pitchFamily="18" charset="0"/>
              </a:rPr>
              <a:t>Herramientas especializadas</a:t>
            </a:r>
          </a:p>
        </p:txBody>
      </p:sp>
      <p:sp>
        <p:nvSpPr>
          <p:cNvPr id="512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905000"/>
            <a:ext cx="6019800" cy="4114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400" smtClean="0">
                <a:cs typeface="Times New Roman" pitchFamily="18" charset="0"/>
                <a:sym typeface="Times New Roman" pitchFamily="18" charset="0"/>
              </a:rPr>
              <a:t>Los trabajos de mayor envergadura pueden requerir consideraciones especiales para la realización del trabajo, como por ejemplo:</a:t>
            </a:r>
          </a:p>
          <a:p>
            <a:pPr lvl="1">
              <a:lnSpc>
                <a:spcPct val="90000"/>
              </a:lnSpc>
            </a:pPr>
            <a:r>
              <a:rPr lang="en-US" sz="2000" b="1" smtClean="0">
                <a:cs typeface="Times New Roman" pitchFamily="18" charset="0"/>
                <a:sym typeface="Times New Roman" pitchFamily="18" charset="0"/>
              </a:rPr>
              <a:t>Lijadoras, esmeril</a:t>
            </a:r>
            <a:r>
              <a:rPr lang="es-ES_tradnl" sz="2000" b="1" smtClean="0">
                <a:cs typeface="Times New Roman" pitchFamily="18" charset="0"/>
                <a:sym typeface="Times New Roman" pitchFamily="18" charset="0"/>
              </a:rPr>
              <a:t>adoras</a:t>
            </a:r>
            <a:r>
              <a:rPr lang="en-US" sz="2000" b="1" smtClean="0">
                <a:cs typeface="Times New Roman" pitchFamily="18" charset="0"/>
                <a:sym typeface="Times New Roman" pitchFamily="18" charset="0"/>
              </a:rPr>
              <a:t> y cepilladoras eléctricos, </a:t>
            </a:r>
            <a:r>
              <a:rPr lang="es-ES_tradnl" sz="2000" b="1" smtClean="0">
                <a:cs typeface="Times New Roman" pitchFamily="18" charset="0"/>
                <a:sym typeface="Times New Roman" pitchFamily="18" charset="0"/>
              </a:rPr>
              <a:t>pistolas de aguja</a:t>
            </a:r>
            <a:r>
              <a:rPr lang="en-US" sz="2000" b="1" smtClean="0">
                <a:cs typeface="Times New Roman" pitchFamily="18" charset="0"/>
                <a:sym typeface="Times New Roman" pitchFamily="18" charset="0"/>
              </a:rPr>
              <a:t> y limpiadores con abrasivos o chorro</a:t>
            </a:r>
            <a:r>
              <a:rPr lang="es-ES_tradnl" sz="2000" b="1" smtClean="0">
                <a:cs typeface="Times New Roman" pitchFamily="18" charset="0"/>
                <a:sym typeface="Times New Roman" pitchFamily="18" charset="0"/>
              </a:rPr>
              <a:t>s</a:t>
            </a:r>
            <a:r>
              <a:rPr lang="en-US" sz="2000" b="1" smtClean="0">
                <a:cs typeface="Times New Roman" pitchFamily="18" charset="0"/>
                <a:sym typeface="Times New Roman" pitchFamily="18" charset="0"/>
              </a:rPr>
              <a:t> de arena, cada uno con accesorios de captura con filtros HEPA.</a:t>
            </a:r>
          </a:p>
          <a:p>
            <a:pPr lvl="1">
              <a:lnSpc>
                <a:spcPct val="90000"/>
              </a:lnSpc>
            </a:pPr>
            <a:r>
              <a:rPr lang="en-US" sz="2000" b="1" smtClean="0">
                <a:cs typeface="Times New Roman" pitchFamily="18" charset="0"/>
                <a:sym typeface="Times New Roman" pitchFamily="18" charset="0"/>
              </a:rPr>
              <a:t>Herramientas neumáticas y </a:t>
            </a:r>
            <a:r>
              <a:rPr lang="es-ES_tradnl" sz="2000" b="1" smtClean="0">
                <a:cs typeface="Times New Roman" pitchFamily="18" charset="0"/>
                <a:sym typeface="Times New Roman" pitchFamily="18" charset="0"/>
              </a:rPr>
              <a:t>de pilas</a:t>
            </a:r>
            <a:r>
              <a:rPr lang="en-US" sz="2000" b="1" smtClean="0">
                <a:cs typeface="Times New Roman" pitchFamily="18" charset="0"/>
                <a:sym typeface="Times New Roman" pitchFamily="18" charset="0"/>
              </a:rPr>
              <a:t> para protegerse contra los peligros de descarga eléctrica.</a:t>
            </a:r>
          </a:p>
          <a:p>
            <a:pPr lvl="1">
              <a:lnSpc>
                <a:spcPct val="90000"/>
              </a:lnSpc>
            </a:pPr>
            <a:r>
              <a:rPr lang="en-US" sz="2000" b="1" smtClean="0">
                <a:cs typeface="Times New Roman" pitchFamily="18" charset="0"/>
                <a:sym typeface="Times New Roman" pitchFamily="18" charset="0"/>
              </a:rPr>
              <a:t>Planificación y contención especializada</a:t>
            </a:r>
            <a:r>
              <a:rPr lang="es-ES_tradnl" sz="2000" b="1" smtClean="0">
                <a:cs typeface="Times New Roman" pitchFamily="18" charset="0"/>
                <a:sym typeface="Times New Roman" pitchFamily="18" charset="0"/>
              </a:rPr>
              <a:t>s</a:t>
            </a:r>
            <a:r>
              <a:rPr lang="en-US" sz="2000" b="1" smtClean="0">
                <a:cs typeface="Times New Roman" pitchFamily="18" charset="0"/>
                <a:sym typeface="Times New Roman" pitchFamily="18" charset="0"/>
              </a:rPr>
              <a:t>.</a:t>
            </a:r>
          </a:p>
        </p:txBody>
      </p:sp>
      <p:pic>
        <p:nvPicPr>
          <p:cNvPr id="5126" name="Picture 4" descr="En este dibujo se ve a un técnico usando una lijadora eléctrica con un accesorio de filtro HEPA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24600" y="2209800"/>
            <a:ext cx="2076450" cy="290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err="1" smtClean="0"/>
              <a:t>Octubre</a:t>
            </a:r>
            <a:r>
              <a:rPr lang="en-US" dirty="0" smtClean="0"/>
              <a:t> de 2011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5-</a:t>
            </a:r>
            <a:fld id="{8FE67FFA-5F57-40E5-8130-B48A55B6AA9D}" type="slidenum">
              <a:rPr lang="en-US"/>
              <a:pPr>
                <a:defRPr/>
              </a:pPr>
              <a:t>5</a:t>
            </a:fld>
            <a:endParaRPr lang="en-US"/>
          </a:p>
        </p:txBody>
      </p:sp>
      <p:pic>
        <p:nvPicPr>
          <p:cNvPr id="6148" name="Picture 1029" descr="En este dibujo se ve a un trabajador vestido con ropas protectoras apropiadas incluidos overoles, respirador y cubrezapatos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1800" y="2057400"/>
            <a:ext cx="1727200" cy="3535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9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cs typeface="Times New Roman" pitchFamily="18" charset="0"/>
                <a:sym typeface="Times New Roman" pitchFamily="18" charset="0"/>
              </a:rPr>
              <a:t>Protéjase</a:t>
            </a:r>
          </a:p>
        </p:txBody>
      </p:sp>
      <p:sp>
        <p:nvSpPr>
          <p:cNvPr id="6150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304800" y="1704975"/>
            <a:ext cx="6705600" cy="4572000"/>
          </a:xfrm>
        </p:spPr>
        <p:txBody>
          <a:bodyPr/>
          <a:lstStyle/>
          <a:p>
            <a:r>
              <a:rPr lang="en-US" sz="2000" smtClean="0">
                <a:cs typeface="Times New Roman" pitchFamily="18" charset="0"/>
                <a:sym typeface="Times New Roman" pitchFamily="18" charset="0"/>
              </a:rPr>
              <a:t>Los trabajadores deben </a:t>
            </a:r>
            <a:r>
              <a:rPr lang="es-ES_tradnl" sz="2000" smtClean="0">
                <a:cs typeface="Times New Roman" pitchFamily="18" charset="0"/>
                <a:sym typeface="Times New Roman" pitchFamily="18" charset="0"/>
              </a:rPr>
              <a:t>llevar</a:t>
            </a:r>
            <a:r>
              <a:rPr lang="en-US" sz="2000" smtClean="0">
                <a:cs typeface="Times New Roman" pitchFamily="18" charset="0"/>
                <a:sym typeface="Times New Roman" pitchFamily="18" charset="0"/>
              </a:rPr>
              <a:t>:</a:t>
            </a:r>
          </a:p>
          <a:p>
            <a:pPr lvl="1"/>
            <a:r>
              <a:rPr lang="en-US" sz="1800" b="1" smtClean="0">
                <a:cs typeface="Times New Roman" pitchFamily="18" charset="0"/>
                <a:sym typeface="Times New Roman" pitchFamily="18" charset="0"/>
              </a:rPr>
              <a:t>Una gorra de pintor desechable.</a:t>
            </a:r>
          </a:p>
          <a:p>
            <a:pPr lvl="1"/>
            <a:r>
              <a:rPr lang="en-US" sz="1800" b="1" smtClean="0">
                <a:cs typeface="Times New Roman" pitchFamily="18" charset="0"/>
                <a:sym typeface="Times New Roman" pitchFamily="18" charset="0"/>
              </a:rPr>
              <a:t>Overoles desechables:</a:t>
            </a:r>
          </a:p>
          <a:p>
            <a:pPr lvl="2"/>
            <a:r>
              <a:rPr lang="en-US" sz="1600" b="1" smtClean="0">
                <a:cs typeface="Times New Roman" pitchFamily="18" charset="0"/>
                <a:sym typeface="Times New Roman" pitchFamily="18" charset="0"/>
              </a:rPr>
              <a:t>Deben reparar las rasgaduras con cinta </a:t>
            </a:r>
            <a:r>
              <a:rPr lang="es-ES_tradnl" sz="1600" b="1" smtClean="0">
                <a:cs typeface="Times New Roman" pitchFamily="18" charset="0"/>
                <a:sym typeface="Times New Roman" pitchFamily="18" charset="0"/>
              </a:rPr>
              <a:t>adnesiva </a:t>
            </a:r>
            <a:r>
              <a:rPr lang="en-US" sz="1600" b="1" smtClean="0">
                <a:cs typeface="Times New Roman" pitchFamily="18" charset="0"/>
                <a:sym typeface="Times New Roman" pitchFamily="18" charset="0"/>
              </a:rPr>
              <a:t>para conductos.</a:t>
            </a:r>
          </a:p>
          <a:p>
            <a:pPr lvl="2"/>
            <a:r>
              <a:rPr lang="en-US" sz="1600" b="1" smtClean="0">
                <a:cs typeface="Times New Roman" pitchFamily="18" charset="0"/>
                <a:sym typeface="Times New Roman" pitchFamily="18" charset="0"/>
              </a:rPr>
              <a:t>Deben colocarlos en bolsas de plástico.</a:t>
            </a:r>
          </a:p>
          <a:p>
            <a:pPr lvl="1"/>
            <a:r>
              <a:rPr lang="en-US" sz="1800" b="1" smtClean="0">
                <a:cs typeface="Times New Roman" pitchFamily="18" charset="0"/>
                <a:sym typeface="Times New Roman" pitchFamily="18" charset="0"/>
              </a:rPr>
              <a:t>Mascarilla respira</a:t>
            </a:r>
            <a:r>
              <a:rPr lang="es-ES_tradnl" sz="1800" b="1" smtClean="0">
                <a:cs typeface="Times New Roman" pitchFamily="18" charset="0"/>
                <a:sym typeface="Times New Roman" pitchFamily="18" charset="0"/>
              </a:rPr>
              <a:t>toria</a:t>
            </a:r>
            <a:r>
              <a:rPr lang="en-US" sz="1800" b="1" smtClean="0">
                <a:cs typeface="Times New Roman" pitchFamily="18" charset="0"/>
                <a:sym typeface="Times New Roman" pitchFamily="18" charset="0"/>
              </a:rPr>
              <a:t> desechable N-100, R-100 ó P-100.</a:t>
            </a:r>
          </a:p>
          <a:p>
            <a:r>
              <a:rPr lang="en-US" sz="2000" smtClean="0">
                <a:cs typeface="Times New Roman" pitchFamily="18" charset="0"/>
                <a:sym typeface="Times New Roman" pitchFamily="18" charset="0"/>
              </a:rPr>
              <a:t>Lavarse </a:t>
            </a:r>
            <a:r>
              <a:rPr lang="es-ES_tradnl" sz="2000" smtClean="0">
                <a:cs typeface="Times New Roman" pitchFamily="18" charset="0"/>
                <a:sym typeface="Times New Roman" pitchFamily="18" charset="0"/>
              </a:rPr>
              <a:t>la cara </a:t>
            </a:r>
            <a:r>
              <a:rPr lang="en-US" sz="2000" smtClean="0">
                <a:cs typeface="Times New Roman" pitchFamily="18" charset="0"/>
                <a:sym typeface="Times New Roman" pitchFamily="18" charset="0"/>
              </a:rPr>
              <a:t>y las manos con frecuencia y al final de cada turno.</a:t>
            </a:r>
          </a:p>
          <a:p>
            <a:pPr lvl="1"/>
            <a:r>
              <a:rPr lang="en-US" sz="1800" b="1" smtClean="0">
                <a:cs typeface="Times New Roman" pitchFamily="18" charset="0"/>
                <a:sym typeface="Times New Roman" pitchFamily="18" charset="0"/>
              </a:rPr>
              <a:t>Lavarse ayuda a reducir la ingesta de polvo con plomo cuando se lleva las manos a la boca.</a:t>
            </a:r>
          </a:p>
          <a:p>
            <a:r>
              <a:rPr lang="es-ES_tradnl" sz="2000" smtClean="0">
                <a:cs typeface="Times New Roman" pitchFamily="18" charset="0"/>
                <a:sym typeface="Times New Roman" pitchFamily="18" charset="0"/>
              </a:rPr>
              <a:t>Es posible que </a:t>
            </a:r>
            <a:r>
              <a:rPr lang="en-US" sz="2000" smtClean="0">
                <a:cs typeface="Times New Roman" pitchFamily="18" charset="0"/>
                <a:sym typeface="Times New Roman" pitchFamily="18" charset="0"/>
              </a:rPr>
              <a:t>OSHA exija una mayor protección, según el trabajo que se realice.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err="1" smtClean="0"/>
              <a:t>Octubre</a:t>
            </a:r>
            <a:r>
              <a:rPr lang="en-US" dirty="0" smtClean="0"/>
              <a:t> de 2011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5-</a:t>
            </a:r>
            <a:fld id="{FA24A775-D6FC-4EF9-86F5-AC9CF661FC89}" type="slidenum">
              <a:rPr lang="en-US"/>
              <a:pPr>
                <a:defRPr/>
              </a:pPr>
              <a:t>6</a:t>
            </a:fld>
            <a:endParaRPr lang="en-US"/>
          </a:p>
        </p:txBody>
      </p:sp>
      <p:sp>
        <p:nvSpPr>
          <p:cNvPr id="717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cs typeface="Times New Roman" pitchFamily="18" charset="0"/>
                <a:sym typeface="Times New Roman" pitchFamily="18" charset="0"/>
              </a:rPr>
              <a:t>Controle la propagación del polvo</a:t>
            </a:r>
          </a:p>
        </p:txBody>
      </p:sp>
      <p:sp>
        <p:nvSpPr>
          <p:cNvPr id="717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752600"/>
            <a:ext cx="8763000" cy="4419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1600" smtClean="0">
                <a:cs typeface="Times New Roman" pitchFamily="18" charset="0"/>
                <a:sym typeface="Times New Roman" pitchFamily="18" charset="0"/>
              </a:rPr>
              <a:t>Cuando </a:t>
            </a:r>
            <a:r>
              <a:rPr lang="es-ES_tradnl" sz="1600" smtClean="0">
                <a:cs typeface="Times New Roman" pitchFamily="18" charset="0"/>
                <a:sym typeface="Times New Roman" pitchFamily="18" charset="0"/>
              </a:rPr>
              <a:t>se marche de</a:t>
            </a:r>
            <a:r>
              <a:rPr lang="en-US" sz="1600" smtClean="0">
                <a:cs typeface="Times New Roman" pitchFamily="18" charset="0"/>
                <a:sym typeface="Times New Roman" pitchFamily="18" charset="0"/>
              </a:rPr>
              <a:t> la obra, l</a:t>
            </a:r>
            <a:r>
              <a:rPr lang="es-ES_tradnl" sz="1600" smtClean="0">
                <a:cs typeface="Times New Roman" pitchFamily="18" charset="0"/>
                <a:sym typeface="Times New Roman" pitchFamily="18" charset="0"/>
              </a:rPr>
              <a:t>í</a:t>
            </a:r>
            <a:r>
              <a:rPr lang="en-US" sz="1600" smtClean="0">
                <a:cs typeface="Times New Roman" pitchFamily="18" charset="0"/>
                <a:sym typeface="Times New Roman" pitchFamily="18" charset="0"/>
              </a:rPr>
              <a:t>mpie</a:t>
            </a:r>
            <a:r>
              <a:rPr lang="es-ES_tradnl" sz="1600" smtClean="0">
                <a:cs typeface="Times New Roman" pitchFamily="18" charset="0"/>
                <a:sym typeface="Times New Roman" pitchFamily="18" charset="0"/>
              </a:rPr>
              <a:t>se</a:t>
            </a:r>
            <a:r>
              <a:rPr lang="en-US" sz="1600" smtClean="0">
                <a:cs typeface="Times New Roman" pitchFamily="18" charset="0"/>
                <a:sym typeface="Times New Roman" pitchFamily="18" charset="0"/>
              </a:rPr>
              <a:t> todo </a:t>
            </a:r>
            <a:r>
              <a:rPr lang="es-ES_tradnl" sz="1600" smtClean="0">
                <a:cs typeface="Times New Roman" pitchFamily="18" charset="0"/>
                <a:sym typeface="Times New Roman" pitchFamily="18" charset="0"/>
              </a:rPr>
              <a:t>el </a:t>
            </a:r>
            <a:r>
              <a:rPr lang="en-US" sz="1600" smtClean="0">
                <a:cs typeface="Times New Roman" pitchFamily="18" charset="0"/>
                <a:sym typeface="Times New Roman" pitchFamily="18" charset="0"/>
              </a:rPr>
              <a:t>cuerpo y también </a:t>
            </a:r>
            <a:r>
              <a:rPr lang="es-ES_tradnl" sz="1600" smtClean="0">
                <a:cs typeface="Times New Roman" pitchFamily="18" charset="0"/>
                <a:sym typeface="Times New Roman" pitchFamily="18" charset="0"/>
              </a:rPr>
              <a:t>las</a:t>
            </a:r>
            <a:r>
              <a:rPr lang="en-US" sz="1600" smtClean="0">
                <a:cs typeface="Times New Roman" pitchFamily="18" charset="0"/>
                <a:sym typeface="Times New Roman" pitchFamily="18" charset="0"/>
              </a:rPr>
              <a:t> herramientas.</a:t>
            </a:r>
          </a:p>
          <a:p>
            <a:pPr lvl="1">
              <a:lnSpc>
                <a:spcPct val="80000"/>
              </a:lnSpc>
            </a:pPr>
            <a:r>
              <a:rPr lang="es-ES_tradnl" sz="1600" b="1" smtClean="0">
                <a:cs typeface="Times New Roman" pitchFamily="18" charset="0"/>
                <a:sym typeface="Times New Roman" pitchFamily="18" charset="0"/>
              </a:rPr>
              <a:t>Quítese</a:t>
            </a:r>
            <a:r>
              <a:rPr lang="en-US" sz="1600" b="1" smtClean="0">
                <a:cs typeface="Times New Roman" pitchFamily="18" charset="0"/>
                <a:sym typeface="Times New Roman" pitchFamily="18" charset="0"/>
              </a:rPr>
              <a:t> los cubrezapatos y use la aspiradora HEPA o limpie los zapatos.</a:t>
            </a:r>
          </a:p>
          <a:p>
            <a:pPr lvl="1">
              <a:lnSpc>
                <a:spcPct val="80000"/>
              </a:lnSpc>
            </a:pPr>
            <a:r>
              <a:rPr lang="en-US" sz="1600" b="1" smtClean="0">
                <a:cs typeface="Times New Roman" pitchFamily="18" charset="0"/>
                <a:sym typeface="Times New Roman" pitchFamily="18" charset="0"/>
              </a:rPr>
              <a:t>Camine sobre almohadillas adhesivas desechables para retirar el polvo de las suelas.</a:t>
            </a:r>
          </a:p>
          <a:p>
            <a:pPr lvl="1">
              <a:lnSpc>
                <a:spcPct val="80000"/>
              </a:lnSpc>
            </a:pPr>
            <a:r>
              <a:rPr lang="en-US" sz="1600" b="1" smtClean="0">
                <a:cs typeface="Times New Roman" pitchFamily="18" charset="0"/>
                <a:sym typeface="Times New Roman" pitchFamily="18" charset="0"/>
              </a:rPr>
              <a:t>Use la aspiradora HEPA y </a:t>
            </a:r>
            <a:r>
              <a:rPr lang="es-ES_tradnl" sz="1600" b="1" smtClean="0">
                <a:cs typeface="Times New Roman" pitchFamily="18" charset="0"/>
                <a:sym typeface="Times New Roman" pitchFamily="18" charset="0"/>
              </a:rPr>
              <a:t>quítese </a:t>
            </a:r>
            <a:r>
              <a:rPr lang="en-US" sz="1600" b="1" smtClean="0">
                <a:cs typeface="Times New Roman" pitchFamily="18" charset="0"/>
                <a:sym typeface="Times New Roman" pitchFamily="18" charset="0"/>
              </a:rPr>
              <a:t>el overol, y úsela para </a:t>
            </a:r>
            <a:r>
              <a:rPr lang="es-ES_tradnl" sz="1600" b="1" smtClean="0">
                <a:cs typeface="Times New Roman" pitchFamily="18" charset="0"/>
                <a:sym typeface="Times New Roman" pitchFamily="18" charset="0"/>
              </a:rPr>
              <a:t>limpiar la </a:t>
            </a:r>
            <a:r>
              <a:rPr lang="en-US" sz="1600" b="1" smtClean="0">
                <a:cs typeface="Times New Roman" pitchFamily="18" charset="0"/>
                <a:sym typeface="Times New Roman" pitchFamily="18" charset="0"/>
              </a:rPr>
              <a:t>ropa.</a:t>
            </a:r>
          </a:p>
          <a:p>
            <a:pPr lvl="1">
              <a:lnSpc>
                <a:spcPct val="80000"/>
              </a:lnSpc>
            </a:pPr>
            <a:r>
              <a:rPr lang="es-ES_tradnl" sz="1600" b="1" smtClean="0">
                <a:cs typeface="Times New Roman" pitchFamily="18" charset="0"/>
                <a:sym typeface="Times New Roman" pitchFamily="18" charset="0"/>
              </a:rPr>
              <a:t>Quítese </a:t>
            </a:r>
            <a:r>
              <a:rPr lang="en-US" sz="1600" b="1" smtClean="0">
                <a:cs typeface="Times New Roman" pitchFamily="18" charset="0"/>
                <a:sym typeface="Times New Roman" pitchFamily="18" charset="0"/>
              </a:rPr>
              <a:t>los guantes, si los utilizó, y lávese las manos y </a:t>
            </a:r>
            <a:r>
              <a:rPr lang="es-ES_tradnl" sz="1600" b="1" smtClean="0">
                <a:cs typeface="Times New Roman" pitchFamily="18" charset="0"/>
                <a:sym typeface="Times New Roman" pitchFamily="18" charset="0"/>
              </a:rPr>
              <a:t>la cara con </a:t>
            </a:r>
            <a:r>
              <a:rPr lang="en-US" sz="1600" b="1" smtClean="0">
                <a:cs typeface="Times New Roman" pitchFamily="18" charset="0"/>
                <a:sym typeface="Times New Roman" pitchFamily="18" charset="0"/>
              </a:rPr>
              <a:t>cuidado.</a:t>
            </a:r>
          </a:p>
          <a:p>
            <a:pPr lvl="1">
              <a:lnSpc>
                <a:spcPct val="80000"/>
              </a:lnSpc>
              <a:spcAft>
                <a:spcPct val="10000"/>
              </a:spcAft>
            </a:pPr>
            <a:r>
              <a:rPr lang="es-ES_tradnl" sz="1600" b="1" smtClean="0">
                <a:cs typeface="Times New Roman" pitchFamily="18" charset="0"/>
                <a:sym typeface="Times New Roman" pitchFamily="18" charset="0"/>
              </a:rPr>
              <a:t>Deseche </a:t>
            </a:r>
            <a:r>
              <a:rPr lang="en-US" sz="1600" b="1" smtClean="0">
                <a:cs typeface="Times New Roman" pitchFamily="18" charset="0"/>
                <a:sym typeface="Times New Roman" pitchFamily="18" charset="0"/>
              </a:rPr>
              <a:t>toda la ropa desechable en bolsas de plástico.</a:t>
            </a:r>
          </a:p>
          <a:p>
            <a:pPr>
              <a:lnSpc>
                <a:spcPct val="80000"/>
              </a:lnSpc>
            </a:pPr>
            <a:r>
              <a:rPr lang="en-US" sz="1600" smtClean="0">
                <a:cs typeface="Times New Roman" pitchFamily="18" charset="0"/>
                <a:sym typeface="Times New Roman" pitchFamily="18" charset="0"/>
              </a:rPr>
              <a:t>Al final del día, no lleve plomo a su hogar con su familia en su ropa ni en su automóvil.</a:t>
            </a:r>
          </a:p>
          <a:p>
            <a:pPr lvl="1">
              <a:lnSpc>
                <a:spcPct val="80000"/>
              </a:lnSpc>
            </a:pPr>
            <a:r>
              <a:rPr lang="en-US" sz="1600" b="1" smtClean="0">
                <a:cs typeface="Times New Roman" pitchFamily="18" charset="0"/>
                <a:sym typeface="Times New Roman" pitchFamily="18" charset="0"/>
              </a:rPr>
              <a:t>Utilice la aspiradora HEPA en la ropa, los zapatos, etc.</a:t>
            </a:r>
          </a:p>
          <a:p>
            <a:pPr lvl="1">
              <a:lnSpc>
                <a:spcPct val="80000"/>
              </a:lnSpc>
              <a:spcAft>
                <a:spcPct val="10000"/>
              </a:spcAft>
            </a:pPr>
            <a:r>
              <a:rPr lang="en-US" sz="1600" b="1" smtClean="0">
                <a:cs typeface="Times New Roman" pitchFamily="18" charset="0"/>
                <a:sym typeface="Times New Roman" pitchFamily="18" charset="0"/>
              </a:rPr>
              <a:t>Cámbiese de ropa; deseche o coloque la ropa de trabajo con polvo en una bolsa de plástico para lavarla por separado de la ropa sucia de su familia.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600" u="sng" smtClean="0">
                <a:cs typeface="Times New Roman" pitchFamily="18" charset="0"/>
                <a:sym typeface="Times New Roman" pitchFamily="18" charset="0"/>
              </a:rPr>
              <a:t>¡No abrace a su familia hasta que esté limpio!</a:t>
            </a:r>
          </a:p>
          <a:p>
            <a:pPr lvl="1">
              <a:lnSpc>
                <a:spcPct val="80000"/>
              </a:lnSpc>
            </a:pPr>
            <a:r>
              <a:rPr lang="en-US" sz="1600" b="1" smtClean="0">
                <a:cs typeface="Times New Roman" pitchFamily="18" charset="0"/>
                <a:sym typeface="Times New Roman" pitchFamily="18" charset="0"/>
              </a:rPr>
              <a:t>Lávese las manos y el rostro.</a:t>
            </a:r>
          </a:p>
          <a:p>
            <a:pPr lvl="1">
              <a:lnSpc>
                <a:spcPct val="80000"/>
              </a:lnSpc>
            </a:pPr>
            <a:r>
              <a:rPr lang="es-ES_tradnl" sz="1600" b="1" smtClean="0">
                <a:cs typeface="Times New Roman" pitchFamily="18" charset="0"/>
                <a:sym typeface="Times New Roman" pitchFamily="18" charset="0"/>
              </a:rPr>
              <a:t>Dúchese </a:t>
            </a:r>
            <a:r>
              <a:rPr lang="en-US" sz="1600" b="1" smtClean="0">
                <a:cs typeface="Times New Roman" pitchFamily="18" charset="0"/>
                <a:sym typeface="Times New Roman" pitchFamily="18" charset="0"/>
              </a:rPr>
              <a:t>tan pronto </a:t>
            </a:r>
            <a:r>
              <a:rPr lang="es-ES_tradnl" sz="1600" b="1" smtClean="0">
                <a:cs typeface="Times New Roman" pitchFamily="18" charset="0"/>
                <a:sym typeface="Times New Roman" pitchFamily="18" charset="0"/>
              </a:rPr>
              <a:t>como </a:t>
            </a:r>
            <a:r>
              <a:rPr lang="en-US" sz="1600" b="1" smtClean="0">
                <a:cs typeface="Times New Roman" pitchFamily="18" charset="0"/>
                <a:sym typeface="Times New Roman" pitchFamily="18" charset="0"/>
              </a:rPr>
              <a:t>llegue a su hogar.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err="1" smtClean="0"/>
              <a:t>Octubre</a:t>
            </a:r>
            <a:r>
              <a:rPr lang="en-US" dirty="0" smtClean="0"/>
              <a:t> de 2011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5-</a:t>
            </a:r>
            <a:fld id="{C1DB8A4E-36F2-464B-8B9E-9609966CDA46}" type="slidenum">
              <a:rPr lang="en-US"/>
              <a:pPr>
                <a:defRPr/>
              </a:pPr>
              <a:t>7</a:t>
            </a:fld>
            <a:endParaRPr lang="en-US"/>
          </a:p>
        </p:txBody>
      </p:sp>
      <p:sp>
        <p:nvSpPr>
          <p:cNvPr id="819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cs typeface="Times New Roman" pitchFamily="18" charset="0"/>
                <a:sym typeface="Times New Roman" pitchFamily="18" charset="0"/>
              </a:rPr>
              <a:t>Limpieza mientras trabaja</a:t>
            </a:r>
          </a:p>
        </p:txBody>
      </p:sp>
      <p:sp>
        <p:nvSpPr>
          <p:cNvPr id="819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981200"/>
            <a:ext cx="8458200" cy="38862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400" smtClean="0">
                <a:cs typeface="Times New Roman" pitchFamily="18" charset="0"/>
                <a:sym typeface="Times New Roman" pitchFamily="18" charset="0"/>
              </a:rPr>
              <a:t>Una obra limpia reduce la propagación de polvo y </a:t>
            </a:r>
            <a:r>
              <a:rPr lang="es-ES_tradnl" sz="2400" smtClean="0">
                <a:cs typeface="Times New Roman" pitchFamily="18" charset="0"/>
                <a:sym typeface="Times New Roman" pitchFamily="18" charset="0"/>
              </a:rPr>
              <a:t>las </a:t>
            </a:r>
            <a:r>
              <a:rPr lang="en-US" sz="2400" smtClean="0">
                <a:cs typeface="Times New Roman" pitchFamily="18" charset="0"/>
                <a:sym typeface="Times New Roman" pitchFamily="18" charset="0"/>
              </a:rPr>
              <a:t>cáscaras de pintura.</a:t>
            </a:r>
          </a:p>
          <a:p>
            <a:pPr>
              <a:lnSpc>
                <a:spcPct val="90000"/>
              </a:lnSpc>
            </a:pPr>
            <a:r>
              <a:rPr lang="en-US" sz="2400" smtClean="0">
                <a:cs typeface="Times New Roman" pitchFamily="18" charset="0"/>
                <a:sym typeface="Times New Roman" pitchFamily="18" charset="0"/>
              </a:rPr>
              <a:t>Limpie a medida que trabaja.</a:t>
            </a:r>
          </a:p>
          <a:p>
            <a:pPr lvl="1">
              <a:lnSpc>
                <a:spcPct val="90000"/>
              </a:lnSpc>
            </a:pPr>
            <a:r>
              <a:rPr lang="en-US" sz="2000" b="1" smtClean="0">
                <a:cs typeface="Times New Roman" pitchFamily="18" charset="0"/>
                <a:sym typeface="Times New Roman" pitchFamily="18" charset="0"/>
              </a:rPr>
              <a:t>Use la aspiradora HEPA en superficies horizontales.</a:t>
            </a:r>
          </a:p>
          <a:p>
            <a:pPr lvl="1">
              <a:lnSpc>
                <a:spcPct val="90000"/>
              </a:lnSpc>
            </a:pPr>
            <a:r>
              <a:rPr lang="en-US" sz="2000" b="1" smtClean="0">
                <a:cs typeface="Times New Roman" pitchFamily="18" charset="0"/>
                <a:sym typeface="Times New Roman" pitchFamily="18" charset="0"/>
              </a:rPr>
              <a:t>Retire los escombros con frecuencia.</a:t>
            </a:r>
          </a:p>
          <a:p>
            <a:pPr lvl="1">
              <a:lnSpc>
                <a:spcPct val="90000"/>
              </a:lnSpc>
            </a:pPr>
            <a:r>
              <a:rPr lang="en-US" sz="2000" b="1" smtClean="0">
                <a:cs typeface="Times New Roman" pitchFamily="18" charset="0"/>
                <a:sym typeface="Times New Roman" pitchFamily="18" charset="0"/>
              </a:rPr>
              <a:t>Retire las cáscaras de pintura a medida que se generan.</a:t>
            </a:r>
          </a:p>
          <a:p>
            <a:pPr lvl="1">
              <a:lnSpc>
                <a:spcPct val="90000"/>
              </a:lnSpc>
            </a:pPr>
            <a:r>
              <a:rPr lang="en-US" sz="2000" b="1" smtClean="0">
                <a:cs typeface="Times New Roman" pitchFamily="18" charset="0"/>
                <a:sym typeface="Times New Roman" pitchFamily="18" charset="0"/>
              </a:rPr>
              <a:t>A medida que se retiran los componentes de la construcción, envuélvalos y elimínelos inmediatamente.</a:t>
            </a:r>
          </a:p>
          <a:p>
            <a:pPr>
              <a:lnSpc>
                <a:spcPct val="90000"/>
              </a:lnSpc>
            </a:pPr>
            <a:r>
              <a:rPr lang="en-US" sz="2400" smtClean="0">
                <a:cs typeface="Times New Roman" pitchFamily="18" charset="0"/>
                <a:sym typeface="Times New Roman" pitchFamily="18" charset="0"/>
              </a:rPr>
              <a:t>Limpie con frecuencia (en etapas, al menos diariamente).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err="1" smtClean="0"/>
              <a:t>Octubre</a:t>
            </a:r>
            <a:r>
              <a:rPr lang="en-US" dirty="0" smtClean="0"/>
              <a:t> de 2011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5-</a:t>
            </a:r>
            <a:fld id="{BC470CDA-F025-4509-B660-CB9C4D9C06B4}" type="slidenum">
              <a:rPr lang="en-US"/>
              <a:pPr>
                <a:defRPr/>
              </a:pPr>
              <a:t>8</a:t>
            </a:fld>
            <a:endParaRPr lang="en-US"/>
          </a:p>
        </p:txBody>
      </p:sp>
      <p:sp>
        <p:nvSpPr>
          <p:cNvPr id="9220" name="Rectangle 7"/>
          <p:cNvSpPr>
            <a:spLocks noChangeArrowheads="1"/>
          </p:cNvSpPr>
          <p:nvPr/>
        </p:nvSpPr>
        <p:spPr bwMode="auto">
          <a:xfrm>
            <a:off x="457200" y="457200"/>
            <a:ext cx="8458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3600" b="1">
                <a:solidFill>
                  <a:srgbClr val="000099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Ejercicio: Equipo</a:t>
            </a:r>
            <a:r>
              <a:rPr lang="es-ES_tradnl" sz="3600" b="1">
                <a:solidFill>
                  <a:srgbClr val="000099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s</a:t>
            </a:r>
            <a:r>
              <a:rPr lang="en-US" sz="3600" b="1">
                <a:solidFill>
                  <a:srgbClr val="000099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 de protección personal</a:t>
            </a:r>
            <a:r>
              <a:rPr lang="en-US" sz="3200" b="1">
                <a:solidFill>
                  <a:srgbClr val="000099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 </a:t>
            </a:r>
            <a:r>
              <a:rPr lang="en-US" sz="4000" b="1">
                <a:solidFill>
                  <a:srgbClr val="000099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	</a:t>
            </a:r>
          </a:p>
        </p:txBody>
      </p:sp>
      <p:sp>
        <p:nvSpPr>
          <p:cNvPr id="9221" name="Rectangle 8"/>
          <p:cNvSpPr>
            <a:spLocks noChangeArrowheads="1"/>
          </p:cNvSpPr>
          <p:nvPr/>
        </p:nvSpPr>
        <p:spPr bwMode="auto">
          <a:xfrm>
            <a:off x="457200" y="1752600"/>
            <a:ext cx="8458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SzPct val="95000"/>
              <a:buFontTx/>
              <a:buChar char="•"/>
            </a:pPr>
            <a:r>
              <a:rPr lang="en-US" sz="2800" b="1">
                <a:solidFill>
                  <a:srgbClr val="000099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Observe c</a:t>
            </a:r>
            <a:r>
              <a:rPr lang="es-ES_tradnl" sz="2800" b="1">
                <a:solidFill>
                  <a:srgbClr val="000099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n-US" sz="2800" b="1">
                <a:solidFill>
                  <a:srgbClr val="000099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mo el instructor viste al voluntario con </a:t>
            </a:r>
            <a:r>
              <a:rPr lang="es-ES_tradnl" sz="2800" b="1">
                <a:solidFill>
                  <a:srgbClr val="000099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los </a:t>
            </a:r>
            <a:r>
              <a:rPr lang="en-US" sz="2800" b="1">
                <a:solidFill>
                  <a:srgbClr val="000099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equipo</a:t>
            </a:r>
            <a:r>
              <a:rPr lang="es-ES_tradnl" sz="2800" b="1">
                <a:solidFill>
                  <a:srgbClr val="000099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s</a:t>
            </a:r>
            <a:r>
              <a:rPr lang="en-US" sz="2800" b="1">
                <a:solidFill>
                  <a:srgbClr val="000099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 de protección personal.</a:t>
            </a:r>
          </a:p>
          <a:p>
            <a:pPr marL="742950" lvl="1" indent="-285750">
              <a:spcBef>
                <a:spcPct val="20000"/>
              </a:spcBef>
              <a:buFontTx/>
              <a:buChar char="•"/>
            </a:pPr>
            <a:r>
              <a:rPr lang="en-US" b="1">
                <a:solidFill>
                  <a:srgbClr val="000099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Conjunto de destrezas Nº 6 - Equipo</a:t>
            </a:r>
            <a:r>
              <a:rPr lang="es-ES_tradnl" b="1">
                <a:solidFill>
                  <a:srgbClr val="000099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s</a:t>
            </a:r>
            <a:r>
              <a:rPr lang="en-US" b="1">
                <a:solidFill>
                  <a:srgbClr val="000099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 de protección (10 min.)</a:t>
            </a:r>
          </a:p>
          <a:p>
            <a:pPr marL="342900" indent="-342900">
              <a:spcBef>
                <a:spcPct val="20000"/>
              </a:spcBef>
              <a:buSzPct val="95000"/>
              <a:buFontTx/>
              <a:buChar char="•"/>
            </a:pPr>
            <a:r>
              <a:rPr lang="en-US" sz="2800" b="1">
                <a:solidFill>
                  <a:srgbClr val="000099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Practique </a:t>
            </a:r>
            <a:r>
              <a:rPr lang="es-ES_tradnl" sz="2800" b="1">
                <a:solidFill>
                  <a:srgbClr val="000099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ponerse y quitarse los e</a:t>
            </a:r>
            <a:r>
              <a:rPr lang="en-US" sz="2800" b="1">
                <a:solidFill>
                  <a:srgbClr val="000099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quipo</a:t>
            </a:r>
            <a:r>
              <a:rPr lang="es-ES_tradnl" sz="2800" b="1">
                <a:solidFill>
                  <a:srgbClr val="000099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s</a:t>
            </a:r>
            <a:r>
              <a:rPr lang="en-US" sz="2800" b="1">
                <a:solidFill>
                  <a:srgbClr val="000099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 de protección personal.</a:t>
            </a:r>
          </a:p>
          <a:p>
            <a:pPr marL="342900" indent="-342900">
              <a:spcBef>
                <a:spcPct val="20000"/>
              </a:spcBef>
              <a:buSzPct val="95000"/>
              <a:buFontTx/>
              <a:buChar char="•"/>
            </a:pPr>
            <a:r>
              <a:rPr lang="es-ES_tradnl" sz="2800" b="1">
                <a:solidFill>
                  <a:srgbClr val="000099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Deseche </a:t>
            </a:r>
            <a:r>
              <a:rPr lang="en-US" sz="2800" b="1">
                <a:solidFill>
                  <a:srgbClr val="000099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apropiadamente </a:t>
            </a:r>
            <a:r>
              <a:rPr lang="es-ES_tradnl" sz="2800" b="1">
                <a:solidFill>
                  <a:srgbClr val="000099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los</a:t>
            </a:r>
            <a:r>
              <a:rPr lang="en-US" sz="2800" b="1">
                <a:solidFill>
                  <a:srgbClr val="000099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 equipo</a:t>
            </a:r>
            <a:r>
              <a:rPr lang="es-ES_tradnl" sz="2800" b="1">
                <a:solidFill>
                  <a:srgbClr val="000099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s</a:t>
            </a:r>
            <a:r>
              <a:rPr lang="en-US" sz="2800" b="1">
                <a:solidFill>
                  <a:srgbClr val="000099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 usado</a:t>
            </a:r>
            <a:r>
              <a:rPr lang="es-ES_tradnl" sz="2800" b="1">
                <a:solidFill>
                  <a:srgbClr val="000099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s</a:t>
            </a:r>
            <a:r>
              <a:rPr lang="en-US" sz="2800" b="1">
                <a:solidFill>
                  <a:srgbClr val="000099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 y limpie.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err="1" smtClean="0"/>
              <a:t>Octubre</a:t>
            </a:r>
            <a:r>
              <a:rPr lang="en-US" dirty="0" smtClean="0"/>
              <a:t> de 2011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5-</a:t>
            </a:r>
            <a:fld id="{9AF346A8-8EA4-402D-85F7-58175CB2187C}" type="slidenum">
              <a:rPr lang="en-US"/>
              <a:pPr>
                <a:defRPr/>
              </a:pPr>
              <a:t>9</a:t>
            </a:fld>
            <a:endParaRPr lang="en-US"/>
          </a:p>
        </p:txBody>
      </p:sp>
      <p:sp>
        <p:nvSpPr>
          <p:cNvPr id="1024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cs typeface="Times New Roman" pitchFamily="18" charset="0"/>
                <a:sym typeface="Times New Roman" pitchFamily="18" charset="0"/>
              </a:rPr>
              <a:t>Ahora ya saben...</a:t>
            </a:r>
          </a:p>
        </p:txBody>
      </p:sp>
      <p:sp>
        <p:nvSpPr>
          <p:cNvPr id="1024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>
                <a:cs typeface="Times New Roman" pitchFamily="18" charset="0"/>
                <a:sym typeface="Times New Roman" pitchFamily="18" charset="0"/>
              </a:rPr>
              <a:t>Qué prácticas de trabajo producen polvo.</a:t>
            </a:r>
          </a:p>
          <a:p>
            <a:r>
              <a:rPr lang="en-US" smtClean="0">
                <a:cs typeface="Times New Roman" pitchFamily="18" charset="0"/>
                <a:sym typeface="Times New Roman" pitchFamily="18" charset="0"/>
              </a:rPr>
              <a:t>Qué prácticas de trabajo están prohibidas según la EPA y el HUD.</a:t>
            </a:r>
          </a:p>
          <a:p>
            <a:r>
              <a:rPr lang="en-US" smtClean="0">
                <a:cs typeface="Times New Roman" pitchFamily="18" charset="0"/>
                <a:sym typeface="Times New Roman" pitchFamily="18" charset="0"/>
              </a:rPr>
              <a:t>Cómo trabajar de manera segura cerca de pintura a base de plomo y polvo con plomo.</a:t>
            </a:r>
          </a:p>
          <a:p>
            <a:r>
              <a:rPr lang="en-US" smtClean="0">
                <a:cs typeface="Times New Roman" pitchFamily="18" charset="0"/>
                <a:sym typeface="Times New Roman" pitchFamily="18" charset="0"/>
              </a:rPr>
              <a:t>El uso correcto de </a:t>
            </a:r>
            <a:r>
              <a:rPr lang="es-ES_tradnl" smtClean="0">
                <a:cs typeface="Times New Roman" pitchFamily="18" charset="0"/>
                <a:sym typeface="Times New Roman" pitchFamily="18" charset="0"/>
              </a:rPr>
              <a:t>los </a:t>
            </a:r>
            <a:r>
              <a:rPr lang="en-US" smtClean="0">
                <a:cs typeface="Times New Roman" pitchFamily="18" charset="0"/>
                <a:sym typeface="Times New Roman" pitchFamily="18" charset="0"/>
              </a:rPr>
              <a:t>equipo</a:t>
            </a:r>
            <a:r>
              <a:rPr lang="es-ES_tradnl" smtClean="0">
                <a:cs typeface="Times New Roman" pitchFamily="18" charset="0"/>
                <a:sym typeface="Times New Roman" pitchFamily="18" charset="0"/>
              </a:rPr>
              <a:t>s</a:t>
            </a:r>
            <a:r>
              <a:rPr lang="en-US" smtClean="0">
                <a:cs typeface="Times New Roman" pitchFamily="18" charset="0"/>
                <a:sym typeface="Times New Roman" pitchFamily="18" charset="0"/>
              </a:rPr>
              <a:t> de protección personal.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6349</TotalTime>
  <Words>3621</Words>
  <Application>Microsoft Office PowerPoint</Application>
  <PresentationFormat>On-screen Show (4:3)</PresentationFormat>
  <Paragraphs>177</Paragraphs>
  <Slides>9</Slides>
  <Notes>9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Times New Roman</vt:lpstr>
      <vt:lpstr>Arial</vt:lpstr>
      <vt:lpstr>Wingdings</vt:lpstr>
      <vt:lpstr>Default Design</vt:lpstr>
      <vt:lpstr>Microsoft Photo Editor 3.0 Photo</vt:lpstr>
      <vt:lpstr>Microsoft Excel Worksheet</vt:lpstr>
      <vt:lpstr>Módulo 5: Mientras trabaja</vt:lpstr>
      <vt:lpstr>Las renovaciones tradicionales crean polvo con plomo en el aire </vt:lpstr>
      <vt:lpstr>Prácticas prohibidas</vt:lpstr>
      <vt:lpstr>Herramientas especializadas</vt:lpstr>
      <vt:lpstr>Protéjase</vt:lpstr>
      <vt:lpstr>Controle la propagación del polvo</vt:lpstr>
      <vt:lpstr>Limpieza mientras trabaja</vt:lpstr>
      <vt:lpstr>Slide 8</vt:lpstr>
      <vt:lpstr>Ahora ya saben...</vt:lpstr>
    </vt:vector>
  </TitlesOfParts>
  <Company>ICF Kaiser International, Inc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Lead Safety for Renovation, Repair, and Painting: Initial Course</dc:title>
  <dc:subject>Module 5</dc:subject>
  <dc:creator>EPA</dc:creator>
  <cp:keywords>lead poisoning, renovation, spanish</cp:keywords>
  <cp:lastModifiedBy>hughesl</cp:lastModifiedBy>
  <cp:revision>261</cp:revision>
  <cp:lastPrinted>2000-12-08T15:26:52Z</cp:lastPrinted>
  <dcterms:created xsi:type="dcterms:W3CDTF">2000-02-11T22:43:26Z</dcterms:created>
  <dcterms:modified xsi:type="dcterms:W3CDTF">2012-07-24T15:29:31Z</dcterms:modified>
</cp:coreProperties>
</file>